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322" r:id="rId3"/>
    <p:sldId id="331" r:id="rId4"/>
    <p:sldId id="332" r:id="rId5"/>
    <p:sldId id="334" r:id="rId6"/>
    <p:sldId id="261" r:id="rId7"/>
    <p:sldId id="314" r:id="rId8"/>
    <p:sldId id="257" r:id="rId9"/>
    <p:sldId id="258" r:id="rId10"/>
    <p:sldId id="259" r:id="rId11"/>
    <p:sldId id="260" r:id="rId12"/>
    <p:sldId id="263" r:id="rId13"/>
    <p:sldId id="262" r:id="rId14"/>
    <p:sldId id="321"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7" r:id="rId28"/>
    <p:sldId id="276" r:id="rId29"/>
    <p:sldId id="278" r:id="rId30"/>
    <p:sldId id="279" r:id="rId31"/>
    <p:sldId id="280" r:id="rId32"/>
    <p:sldId id="281" r:id="rId33"/>
    <p:sldId id="282" r:id="rId34"/>
    <p:sldId id="283" r:id="rId35"/>
    <p:sldId id="284" r:id="rId36"/>
    <p:sldId id="285" r:id="rId37"/>
    <p:sldId id="300" r:id="rId38"/>
    <p:sldId id="286" r:id="rId39"/>
    <p:sldId id="287" r:id="rId40"/>
    <p:sldId id="326" r:id="rId41"/>
    <p:sldId id="327" r:id="rId42"/>
    <p:sldId id="324" r:id="rId43"/>
    <p:sldId id="288" r:id="rId44"/>
    <p:sldId id="289" r:id="rId45"/>
    <p:sldId id="290" r:id="rId46"/>
    <p:sldId id="291" r:id="rId47"/>
    <p:sldId id="312" r:id="rId48"/>
    <p:sldId id="313" r:id="rId49"/>
    <p:sldId id="319" r:id="rId50"/>
    <p:sldId id="320" r:id="rId51"/>
    <p:sldId id="315" r:id="rId52"/>
    <p:sldId id="316" r:id="rId53"/>
    <p:sldId id="317" r:id="rId54"/>
    <p:sldId id="292" r:id="rId55"/>
    <p:sldId id="295" r:id="rId56"/>
    <p:sldId id="296" r:id="rId57"/>
    <p:sldId id="298" r:id="rId58"/>
    <p:sldId id="303" r:id="rId59"/>
    <p:sldId id="299" r:id="rId60"/>
    <p:sldId id="341" r:id="rId61"/>
    <p:sldId id="342" r:id="rId62"/>
    <p:sldId id="301" r:id="rId63"/>
    <p:sldId id="302" r:id="rId64"/>
    <p:sldId id="304" r:id="rId65"/>
    <p:sldId id="305" r:id="rId66"/>
    <p:sldId id="306" r:id="rId67"/>
    <p:sldId id="307" r:id="rId68"/>
    <p:sldId id="308" r:id="rId69"/>
    <p:sldId id="310" r:id="rId70"/>
    <p:sldId id="328" r:id="rId71"/>
    <p:sldId id="329" r:id="rId72"/>
    <p:sldId id="323" r:id="rId73"/>
    <p:sldId id="311" r:id="rId74"/>
    <p:sldId id="330" r:id="rId75"/>
    <p:sldId id="333" r:id="rId76"/>
    <p:sldId id="335" r:id="rId77"/>
    <p:sldId id="336" r:id="rId78"/>
    <p:sldId id="337" r:id="rId79"/>
    <p:sldId id="338" r:id="rId80"/>
    <p:sldId id="339" r:id="rId81"/>
    <p:sldId id="340"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61" autoAdjust="0"/>
  </p:normalViewPr>
  <p:slideViewPr>
    <p:cSldViewPr>
      <p:cViewPr varScale="1">
        <p:scale>
          <a:sx n="49" d="100"/>
          <a:sy n="49" d="100"/>
        </p:scale>
        <p:origin x="-19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C59C62-5642-433E-B9BE-B5FA2AD1B332}" type="datetimeFigureOut">
              <a:rPr lang="en-US" smtClean="0"/>
              <a:pPr/>
              <a:t>7/9/2024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00419-80A3-4130-8263-1A824D607F39}" type="slidenum">
              <a:rPr lang="en-US" smtClean="0"/>
              <a:pPr/>
              <a:t>‹#›</a:t>
            </a:fld>
            <a:endParaRPr lang="en-US"/>
          </a:p>
        </p:txBody>
      </p:sp>
    </p:spTree>
    <p:extLst>
      <p:ext uri="{BB962C8B-B14F-4D97-AF65-F5344CB8AC3E}">
        <p14:creationId xmlns:p14="http://schemas.microsoft.com/office/powerpoint/2010/main" val="96082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hajournals.org/doi/10.1161/CIRCULATIONAHA.115.02117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mc/articles/PMC423981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hajournals.org/doi/10.1161/CIRCULATIONAHA.115.021178"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hajournals.org/doi/10.1161/CIRCULATIONAHA.115.021178"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uptodate.com/contents/endomyocardial-fibrosis/abstract/43"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ahajournals.org/doi/10.1161/01.CIR.0000157399.96408.36#FIG2161632"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hajournals.org/doi/10.1161/CIRCULATIONAHA.115.02117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Commonest form of ERC</a:t>
            </a:r>
          </a:p>
          <a:p>
            <a:r>
              <a:rPr lang="en-US" dirty="0" smtClean="0"/>
              <a:t>The clinical manifestations are largely related to </a:t>
            </a:r>
            <a:r>
              <a:rPr lang="en-US" dirty="0" err="1" smtClean="0"/>
              <a:t>theconsequences</a:t>
            </a:r>
            <a:r>
              <a:rPr lang="en-US" dirty="0" smtClean="0"/>
              <a:t> of restrictive ventricular filling, </a:t>
            </a:r>
            <a:r>
              <a:rPr lang="en-US" dirty="0" err="1" smtClean="0"/>
              <a:t>includingleft</a:t>
            </a:r>
            <a:r>
              <a:rPr lang="en-US" dirty="0" smtClean="0"/>
              <a:t> and right sided heart failure. The heart failure is associated with </a:t>
            </a:r>
            <a:r>
              <a:rPr lang="en-US" dirty="0" err="1" smtClean="0"/>
              <a:t>atrioventricular-valveregurgitation</a:t>
            </a:r>
            <a:endParaRPr lang="en-US"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in Uganda, EMF is more common among immigrants from neighboring Rwanda and Burundi,</a:t>
            </a:r>
            <a:r>
              <a:rPr lang="en-US" sz="1200" b="0" i="0" u="none" strike="noStrike" kern="1200" baseline="30000" dirty="0" smtClean="0">
                <a:solidFill>
                  <a:schemeClr val="tx1"/>
                </a:solidFill>
                <a:latin typeface="+mn-lt"/>
                <a:ea typeface="+mn-ea"/>
                <a:cs typeface="+mn-cs"/>
                <a:hlinkClick r:id="rId3"/>
              </a:rPr>
              <a:t>13</a:t>
            </a:r>
            <a:r>
              <a:rPr lang="en-US" sz="1200" b="0" i="0" kern="1200" dirty="0" smtClean="0">
                <a:solidFill>
                  <a:schemeClr val="tx1"/>
                </a:solidFill>
                <a:latin typeface="+mn-lt"/>
                <a:ea typeface="+mn-ea"/>
                <a:cs typeface="+mn-cs"/>
              </a:rPr>
              <a:t> but it also occurs in whites who have lived in endemic regions</a:t>
            </a:r>
            <a:r>
              <a:rPr lang="en-US" sz="1200" b="0" i="0" u="none" strike="noStrike" kern="1200" baseline="30000" dirty="0" smtClean="0">
                <a:solidFill>
                  <a:schemeClr val="tx1"/>
                </a:solidFill>
                <a:latin typeface="+mn-lt"/>
                <a:ea typeface="+mn-ea"/>
                <a:cs typeface="+mn-cs"/>
                <a:hlinkClick r:id="rId3"/>
              </a:rPr>
              <a:t>57</a:t>
            </a:r>
            <a:r>
              <a:rPr lang="en-US" sz="1200" b="0" i="0" kern="1200" baseline="30000" dirty="0" smtClean="0">
                <a:solidFill>
                  <a:schemeClr val="tx1"/>
                </a:solidFill>
                <a:latin typeface="+mn-lt"/>
                <a:ea typeface="+mn-ea"/>
                <a:cs typeface="+mn-cs"/>
              </a:rPr>
              <a:t>,</a:t>
            </a:r>
            <a:r>
              <a:rPr lang="en-US" sz="1200" b="0" i="0" u="none" strike="noStrike" kern="1200" baseline="30000" dirty="0" smtClean="0">
                <a:solidFill>
                  <a:schemeClr val="tx1"/>
                </a:solidFill>
                <a:latin typeface="+mn-lt"/>
                <a:ea typeface="+mn-ea"/>
                <a:cs typeface="+mn-cs"/>
                <a:hlinkClick r:id="rId3"/>
              </a:rPr>
              <a:t>76</a:t>
            </a:r>
            <a:r>
              <a:rPr lang="en-US" sz="1200" b="0" i="0" kern="1200" baseline="30000" dirty="0" smtClean="0">
                <a:solidFill>
                  <a:schemeClr val="tx1"/>
                </a:solidFill>
                <a:latin typeface="+mn-lt"/>
                <a:ea typeface="+mn-ea"/>
                <a:cs typeface="+mn-cs"/>
              </a:rPr>
              <a:t>,</a:t>
            </a:r>
            <a:r>
              <a:rPr lang="en-US" sz="1200" b="0" i="0" u="none" strike="noStrike" kern="1200" baseline="30000" dirty="0" smtClean="0">
                <a:solidFill>
                  <a:schemeClr val="tx1"/>
                </a:solidFill>
                <a:latin typeface="+mn-lt"/>
                <a:ea typeface="+mn-ea"/>
                <a:cs typeface="+mn-cs"/>
                <a:hlinkClick r:id="rId3"/>
              </a:rPr>
              <a:t>93</a:t>
            </a:r>
            <a:r>
              <a:rPr lang="en-US" sz="1200" b="0" i="0" kern="1200" baseline="30000" dirty="0" smtClean="0">
                <a:solidFill>
                  <a:schemeClr val="tx1"/>
                </a:solidFill>
                <a:latin typeface="+mn-lt"/>
                <a:ea typeface="+mn-ea"/>
                <a:cs typeface="+mn-cs"/>
              </a:rPr>
              <a:t>,</a:t>
            </a:r>
            <a:r>
              <a:rPr lang="en-US" sz="1200" b="0" i="0" u="none" strike="noStrike" kern="1200" baseline="30000" dirty="0" smtClean="0">
                <a:solidFill>
                  <a:schemeClr val="tx1"/>
                </a:solidFill>
                <a:latin typeface="+mn-lt"/>
                <a:ea typeface="+mn-ea"/>
                <a:cs typeface="+mn-cs"/>
                <a:hlinkClick r:id="rId3"/>
              </a:rPr>
              <a:t>94</a:t>
            </a:r>
            <a:r>
              <a:rPr lang="en-US" sz="1200" b="0" i="0" kern="1200" dirty="0" smtClean="0">
                <a:solidFill>
                  <a:schemeClr val="tx1"/>
                </a:solidFill>
                <a:latin typeface="+mn-lt"/>
                <a:ea typeface="+mn-ea"/>
                <a:cs typeface="+mn-cs"/>
              </a:rPr>
              <a:t> or in immigrants coming from areas where the disease is anecdotal. Thus, the role of genetic predisposition in EMF is unclear at present and needs further study.</a:t>
            </a:r>
            <a:endParaRPr lang="en-US"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yocardial</a:t>
            </a:r>
            <a:r>
              <a:rPr lang="en-US" sz="1200" b="0" i="0" kern="1200" dirty="0" smtClean="0">
                <a:solidFill>
                  <a:schemeClr val="tx1"/>
                </a:solidFill>
                <a:latin typeface="+mn-lt"/>
                <a:ea typeface="+mn-ea"/>
                <a:cs typeface="+mn-cs"/>
              </a:rPr>
              <a:t> lesions such as inflammatory infiltrates, interstitial fibrosis, and scars are prominent in areas adjacent to </a:t>
            </a:r>
            <a:r>
              <a:rPr lang="en-US" sz="1200" b="0" i="0" kern="1200" dirty="0" err="1" smtClean="0">
                <a:solidFill>
                  <a:schemeClr val="tx1"/>
                </a:solidFill>
                <a:latin typeface="+mn-lt"/>
                <a:ea typeface="+mn-ea"/>
                <a:cs typeface="+mn-cs"/>
              </a:rPr>
              <a:t>subendocardial</a:t>
            </a:r>
            <a:r>
              <a:rPr lang="en-US" sz="1200" b="0" i="0" kern="1200" dirty="0" smtClean="0">
                <a:solidFill>
                  <a:schemeClr val="tx1"/>
                </a:solidFill>
                <a:latin typeface="+mn-lt"/>
                <a:ea typeface="+mn-ea"/>
                <a:cs typeface="+mn-cs"/>
              </a:rPr>
              <a:t> fibrosis and altered vessels, suggesting that they likely occur in response to ischemic injury caused by </a:t>
            </a:r>
            <a:r>
              <a:rPr lang="en-US" sz="1200" b="0" i="0" kern="1200" dirty="0" err="1" smtClean="0">
                <a:solidFill>
                  <a:schemeClr val="tx1"/>
                </a:solidFill>
                <a:latin typeface="+mn-lt"/>
                <a:ea typeface="+mn-ea"/>
                <a:cs typeface="+mn-cs"/>
              </a:rPr>
              <a:t>microvascular</a:t>
            </a:r>
            <a:r>
              <a:rPr lang="en-US" sz="1200" b="0" i="0" kern="1200" dirty="0" smtClean="0">
                <a:solidFill>
                  <a:schemeClr val="tx1"/>
                </a:solidFill>
                <a:latin typeface="+mn-lt"/>
                <a:ea typeface="+mn-ea"/>
                <a:cs typeface="+mn-cs"/>
              </a:rPr>
              <a:t> changes</a:t>
            </a:r>
            <a:endParaRPr lang="en-US"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pericardial sac may present adhesions between the parietal and visceral layers. Thrombosis and fibrosis are characteristically prominent in ventricular apices and at the posterior wall of the left ventricle, behind the posterior leaflet of the mitral valve </a:t>
            </a:r>
            <a:r>
              <a:rPr lang="en-US" sz="1200" b="0" i="0" u="sng" kern="1200" dirty="0" smtClean="0">
                <a:solidFill>
                  <a:schemeClr val="tx1"/>
                </a:solidFill>
                <a:latin typeface="+mn-lt"/>
                <a:ea typeface="+mn-ea"/>
                <a:cs typeface="+mn-cs"/>
                <a:hlinkClick r:id="rId3"/>
              </a:rPr>
              <a:t>[36]</a:t>
            </a:r>
            <a:r>
              <a:rPr lang="en-US" sz="1200" b="0" i="0" kern="1200" dirty="0" smtClean="0">
                <a:solidFill>
                  <a:schemeClr val="tx1"/>
                </a:solidFill>
                <a:latin typeface="+mn-lt"/>
                <a:ea typeface="+mn-ea"/>
                <a:cs typeface="+mn-cs"/>
              </a:rPr>
              <a:t>. The scar tissue may be massive, causing apical obliteration, as well as fixation, and obliteration of the papillary muscles and </a:t>
            </a:r>
            <a:r>
              <a:rPr lang="en-US" sz="1200" b="0" i="0" kern="1200" dirty="0" err="1" smtClean="0">
                <a:solidFill>
                  <a:schemeClr val="tx1"/>
                </a:solidFill>
                <a:latin typeface="+mn-lt"/>
                <a:ea typeface="+mn-ea"/>
                <a:cs typeface="+mn-cs"/>
              </a:rPr>
              <a:t>chordae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tendineae</a:t>
            </a:r>
            <a:r>
              <a:rPr lang="en-US" sz="1200" b="0" i="0" kern="1200" dirty="0" smtClean="0">
                <a:solidFill>
                  <a:schemeClr val="tx1"/>
                </a:solidFill>
                <a:latin typeface="+mn-lt"/>
                <a:ea typeface="+mn-ea"/>
                <a:cs typeface="+mn-cs"/>
              </a:rPr>
              <a:t>. The left ventricular apex is frequently scarred and </a:t>
            </a:r>
            <a:r>
              <a:rPr lang="en-US" sz="1200" b="0" i="0" kern="1200" dirty="0" err="1" smtClean="0">
                <a:solidFill>
                  <a:schemeClr val="tx1"/>
                </a:solidFill>
                <a:latin typeface="+mn-lt"/>
                <a:ea typeface="+mn-ea"/>
                <a:cs typeface="+mn-cs"/>
              </a:rPr>
              <a:t>thrombosed</a:t>
            </a:r>
            <a:r>
              <a:rPr lang="en-US" sz="1200" b="0" i="0" kern="1200" dirty="0" smtClean="0">
                <a:solidFill>
                  <a:schemeClr val="tx1"/>
                </a:solidFill>
                <a:latin typeface="+mn-lt"/>
                <a:ea typeface="+mn-ea"/>
                <a:cs typeface="+mn-cs"/>
              </a:rPr>
              <a:t>, but never contracted. The </a:t>
            </a:r>
            <a:r>
              <a:rPr lang="en-US" sz="1200" b="0" i="0" kern="1200" dirty="0" err="1" smtClean="0">
                <a:solidFill>
                  <a:schemeClr val="tx1"/>
                </a:solidFill>
                <a:latin typeface="+mn-lt"/>
                <a:ea typeface="+mn-ea"/>
                <a:cs typeface="+mn-cs"/>
              </a:rPr>
              <a:t>semilunar</a:t>
            </a:r>
            <a:r>
              <a:rPr lang="en-US" sz="1200" b="0" i="0" kern="1200" smtClean="0">
                <a:solidFill>
                  <a:schemeClr val="tx1"/>
                </a:solidFill>
                <a:latin typeface="+mn-lt"/>
                <a:ea typeface="+mn-ea"/>
                <a:cs typeface="+mn-cs"/>
              </a:rPr>
              <a:t> valves and the great vessels are usually not involved</a:t>
            </a:r>
            <a:endParaRPr lang="en-US"/>
          </a:p>
        </p:txBody>
      </p:sp>
      <p:sp>
        <p:nvSpPr>
          <p:cNvPr id="4" name="Slide Number Placeholder 3"/>
          <p:cNvSpPr>
            <a:spLocks noGrp="1"/>
          </p:cNvSpPr>
          <p:nvPr>
            <p:ph type="sldNum" sz="quarter" idx="10"/>
          </p:nvPr>
        </p:nvSpPr>
        <p:spPr/>
        <p:txBody>
          <a:bodyPr/>
          <a:lstStyle/>
          <a:p>
            <a:fld id="{D9700419-80A3-4130-8263-1A824D607F39}" type="slidenum">
              <a:rPr lang="en-US" smtClean="0"/>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err="1" smtClean="0"/>
              <a:t>Postmortem</a:t>
            </a:r>
            <a:r>
              <a:rPr lang="en-IN" dirty="0" smtClean="0"/>
              <a:t> heart specimen of a young boy who died</a:t>
            </a:r>
          </a:p>
          <a:p>
            <a:r>
              <a:rPr lang="en-IN" dirty="0" smtClean="0"/>
              <a:t>as a result of severe mitral regurgitation caused by left-sided</a:t>
            </a:r>
          </a:p>
          <a:p>
            <a:r>
              <a:rPr lang="en-IN" dirty="0" smtClean="0"/>
              <a:t>EMF. Black arrow indicates scar at the apex of the left ventricle.</a:t>
            </a:r>
          </a:p>
          <a:p>
            <a:r>
              <a:rPr lang="en-IN" dirty="0" smtClean="0"/>
              <a:t>Note that the left ventricle is small and the left atrium is</a:t>
            </a:r>
          </a:p>
          <a:p>
            <a:r>
              <a:rPr lang="en-IN" dirty="0" smtClean="0"/>
              <a:t>enlarged and the retracted posterior leaflet of the mitral valve is</a:t>
            </a:r>
          </a:p>
          <a:p>
            <a:r>
              <a:rPr lang="en-IN" dirty="0" smtClean="0"/>
              <a:t>involved in the fibrotic process (blue arrow).</a:t>
            </a:r>
          </a:p>
          <a:p>
            <a:endParaRPr lang="en-US"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endocardial</a:t>
            </a:r>
            <a:r>
              <a:rPr lang="en-US" dirty="0" smtClean="0"/>
              <a:t> thickening due to </a:t>
            </a:r>
            <a:r>
              <a:rPr lang="en-US" dirty="0" err="1" smtClean="0"/>
              <a:t>acellular</a:t>
            </a:r>
            <a:r>
              <a:rPr lang="en-US" dirty="0" smtClean="0"/>
              <a:t> fibro-collagen tissue deposition underneath the endothelial layer of the </a:t>
            </a:r>
            <a:r>
              <a:rPr lang="en-US" dirty="0" err="1" smtClean="0"/>
              <a:t>endocardium</a:t>
            </a:r>
            <a:r>
              <a:rPr lang="en-US" dirty="0" smtClean="0"/>
              <a:t> </a:t>
            </a:r>
          </a:p>
          <a:p>
            <a:endParaRPr lang="en-US"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rPr>
              <a:t>Figure 6. Histology of the LA demonstrates marked fibrotic thickening of the </a:t>
            </a:r>
            <a:r>
              <a:rPr lang="en-GB" dirty="0" err="1" smtClean="0">
                <a:latin typeface="Arial" panose="020B0604020202020204" pitchFamily="34" charset="0"/>
              </a:rPr>
              <a:t>endocardium</a:t>
            </a:r>
            <a:r>
              <a:rPr lang="en-GB" dirty="0" smtClean="0">
                <a:latin typeface="Arial" panose="020B0604020202020204" pitchFamily="34" charset="0"/>
              </a:rPr>
              <a:t> (arrow), with proliferation of fibrous tissue in the underlying myocardium, which is consistent with </a:t>
            </a:r>
            <a:r>
              <a:rPr lang="en-GB" dirty="0" err="1" smtClean="0">
                <a:latin typeface="Arial" panose="020B0604020202020204" pitchFamily="34" charset="0"/>
              </a:rPr>
              <a:t>endomyocardial</a:t>
            </a:r>
            <a:r>
              <a:rPr lang="en-GB" dirty="0" smtClean="0">
                <a:latin typeface="Arial" panose="020B0604020202020204" pitchFamily="34" charset="0"/>
              </a:rPr>
              <a:t> fibrosis (Masson </a:t>
            </a:r>
            <a:r>
              <a:rPr lang="en-GB" dirty="0" err="1" smtClean="0">
                <a:latin typeface="Arial" panose="020B0604020202020204" pitchFamily="34" charset="0"/>
              </a:rPr>
              <a:t>trichrome</a:t>
            </a:r>
            <a:r>
              <a:rPr lang="en-GB" dirty="0" smtClean="0">
                <a:latin typeface="Arial" panose="020B0604020202020204" pitchFamily="34" charset="0"/>
              </a:rPr>
              <a:t> stain, original magnification ×50).</a:t>
            </a:r>
          </a:p>
          <a:p>
            <a:endParaRPr lang="en-US"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active phase with recurrent flare-ups of inflammation evolving to a chronic phase leading to restrictive heart failure</a:t>
            </a:r>
            <a:endParaRPr lang="en-US"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recurrence of active episodes may facilitate the evolution to the chronic phase of EMF</a:t>
            </a:r>
          </a:p>
          <a:p>
            <a:r>
              <a:rPr lang="en-US" sz="1200" b="0" i="0" kern="1200" dirty="0" smtClean="0">
                <a:solidFill>
                  <a:schemeClr val="tx1"/>
                </a:solidFill>
                <a:latin typeface="+mn-lt"/>
                <a:ea typeface="+mn-ea"/>
                <a:cs typeface="+mn-cs"/>
              </a:rPr>
              <a:t>With such an evolution, systemic inflammation becomes rare,</a:t>
            </a:r>
            <a:r>
              <a:rPr lang="en-US" sz="1200" b="0" i="0" u="none" strike="noStrike" kern="1200" baseline="30000" dirty="0" smtClean="0">
                <a:solidFill>
                  <a:schemeClr val="tx1"/>
                </a:solidFill>
                <a:latin typeface="+mn-lt"/>
                <a:ea typeface="+mn-ea"/>
                <a:cs typeface="+mn-cs"/>
                <a:hlinkClick r:id="rId3"/>
              </a:rPr>
              <a:t>13</a:t>
            </a:r>
            <a:r>
              <a:rPr lang="en-US" sz="1200" b="0" i="0" kern="1200" baseline="30000" dirty="0" smtClean="0">
                <a:solidFill>
                  <a:schemeClr val="tx1"/>
                </a:solidFill>
                <a:latin typeface="+mn-lt"/>
                <a:ea typeface="+mn-ea"/>
                <a:cs typeface="+mn-cs"/>
              </a:rPr>
              <a:t>,</a:t>
            </a:r>
            <a:r>
              <a:rPr lang="en-US" sz="1200" b="0" i="0" u="none" strike="noStrike" kern="1200" baseline="30000" dirty="0" smtClean="0">
                <a:solidFill>
                  <a:schemeClr val="tx1"/>
                </a:solidFill>
                <a:latin typeface="+mn-lt"/>
                <a:ea typeface="+mn-ea"/>
                <a:cs typeface="+mn-cs"/>
                <a:hlinkClick r:id="rId3"/>
              </a:rPr>
              <a:t>107</a:t>
            </a:r>
            <a:r>
              <a:rPr lang="en-US" sz="1200" b="0" i="0" kern="1200" baseline="30000" dirty="0" smtClean="0">
                <a:solidFill>
                  <a:schemeClr val="tx1"/>
                </a:solidFill>
                <a:latin typeface="+mn-lt"/>
                <a:ea typeface="+mn-ea"/>
                <a:cs typeface="+mn-cs"/>
              </a:rPr>
              <a:t>,</a:t>
            </a:r>
            <a:r>
              <a:rPr lang="en-US" sz="1200" b="0" i="0" u="none" strike="noStrike" kern="1200" baseline="30000" dirty="0" smtClean="0">
                <a:solidFill>
                  <a:schemeClr val="tx1"/>
                </a:solidFill>
                <a:latin typeface="+mn-lt"/>
                <a:ea typeface="+mn-ea"/>
                <a:cs typeface="+mn-cs"/>
                <a:hlinkClick r:id="rId3"/>
              </a:rPr>
              <a:t>108</a:t>
            </a:r>
            <a:r>
              <a:rPr lang="en-US" sz="1200" b="0" i="0" kern="1200" dirty="0" smtClean="0">
                <a:solidFill>
                  <a:schemeClr val="tx1"/>
                </a:solidFill>
                <a:latin typeface="+mn-lt"/>
                <a:ea typeface="+mn-ea"/>
                <a:cs typeface="+mn-cs"/>
              </a:rPr>
              <a:t> and markers of inflammatory activity such as </a:t>
            </a:r>
            <a:r>
              <a:rPr lang="en-US" sz="1200" b="0" i="0" kern="1200" dirty="0" err="1" smtClean="0">
                <a:solidFill>
                  <a:schemeClr val="tx1"/>
                </a:solidFill>
                <a:latin typeface="+mn-lt"/>
                <a:ea typeface="+mn-ea"/>
                <a:cs typeface="+mn-cs"/>
              </a:rPr>
              <a:t>hypoalbuminemia</a:t>
            </a:r>
            <a:r>
              <a:rPr lang="en-US" sz="1200" b="0" i="0" kern="1200" dirty="0" smtClean="0">
                <a:solidFill>
                  <a:schemeClr val="tx1"/>
                </a:solidFill>
                <a:latin typeface="+mn-lt"/>
                <a:ea typeface="+mn-ea"/>
                <a:cs typeface="+mn-cs"/>
              </a:rPr>
              <a:t> and liver or kidney dysfunction are rarely observed</a:t>
            </a:r>
          </a:p>
          <a:p>
            <a:r>
              <a:rPr lang="en-US" sz="1200" b="0" i="0" kern="1200" dirty="0" err="1" smtClean="0">
                <a:solidFill>
                  <a:schemeClr val="tx1"/>
                </a:solidFill>
                <a:latin typeface="+mn-lt"/>
                <a:ea typeface="+mn-ea"/>
                <a:cs typeface="+mn-cs"/>
              </a:rPr>
              <a:t>ascitic</a:t>
            </a:r>
            <a:r>
              <a:rPr lang="en-US" sz="1200" b="0" i="0" kern="1200" dirty="0" smtClean="0">
                <a:solidFill>
                  <a:schemeClr val="tx1"/>
                </a:solidFill>
                <a:latin typeface="+mn-lt"/>
                <a:ea typeface="+mn-ea"/>
                <a:cs typeface="+mn-cs"/>
              </a:rPr>
              <a:t> fluid in patients with EMF is mostly </a:t>
            </a:r>
            <a:r>
              <a:rPr lang="en-US" sz="1200" b="0" i="0" kern="1200" dirty="0" err="1" smtClean="0">
                <a:solidFill>
                  <a:schemeClr val="tx1"/>
                </a:solidFill>
                <a:latin typeface="+mn-lt"/>
                <a:ea typeface="+mn-ea"/>
                <a:cs typeface="+mn-cs"/>
              </a:rPr>
              <a:t>exudative</a:t>
            </a:r>
            <a:r>
              <a:rPr lang="en-US" sz="1200" b="0" i="0" kern="1200" dirty="0" smtClean="0">
                <a:solidFill>
                  <a:schemeClr val="tx1"/>
                </a:solidFill>
                <a:latin typeface="+mn-lt"/>
                <a:ea typeface="+mn-ea"/>
                <a:cs typeface="+mn-cs"/>
              </a:rPr>
              <a:t> with a </a:t>
            </a:r>
            <a:r>
              <a:rPr lang="en-US" sz="1200" b="0" i="0" kern="1200" dirty="0" err="1" smtClean="0">
                <a:solidFill>
                  <a:schemeClr val="tx1"/>
                </a:solidFill>
                <a:latin typeface="+mn-lt"/>
                <a:ea typeface="+mn-ea"/>
                <a:cs typeface="+mn-cs"/>
              </a:rPr>
              <a:t>pleocytosis</a:t>
            </a:r>
            <a:r>
              <a:rPr lang="en-US" sz="1200" b="0" i="0" kern="1200" dirty="0" smtClean="0">
                <a:solidFill>
                  <a:schemeClr val="tx1"/>
                </a:solidFill>
                <a:latin typeface="+mn-lt"/>
                <a:ea typeface="+mn-ea"/>
                <a:cs typeface="+mn-cs"/>
              </a:rPr>
              <a:t> of white blood cells, mostly lymphocytes</a:t>
            </a:r>
            <a:endParaRPr lang="en-US"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as the myocardium returns to normal thickness, the affected areas unevenly evolve into </a:t>
            </a:r>
            <a:r>
              <a:rPr lang="en-US" sz="1200" b="0" i="0" kern="1200" dirty="0" err="1" smtClean="0">
                <a:solidFill>
                  <a:schemeClr val="tx1"/>
                </a:solidFill>
                <a:latin typeface="+mn-lt"/>
                <a:ea typeface="+mn-ea"/>
                <a:cs typeface="+mn-cs"/>
              </a:rPr>
              <a:t>endocardial</a:t>
            </a:r>
            <a:r>
              <a:rPr lang="en-US" sz="1200" b="0" i="0" kern="1200" dirty="0" smtClean="0">
                <a:solidFill>
                  <a:schemeClr val="tx1"/>
                </a:solidFill>
                <a:latin typeface="+mn-lt"/>
                <a:ea typeface="+mn-ea"/>
                <a:cs typeface="+mn-cs"/>
              </a:rPr>
              <a:t> scars (</a:t>
            </a:r>
            <a:r>
              <a:rPr lang="en-US" sz="1200" b="0" i="0" u="none" strike="noStrike" kern="1200" dirty="0" smtClean="0">
                <a:solidFill>
                  <a:schemeClr val="tx1"/>
                </a:solidFill>
                <a:latin typeface="+mn-lt"/>
                <a:ea typeface="+mn-ea"/>
                <a:cs typeface="+mn-cs"/>
                <a:hlinkClick r:id="rId3"/>
              </a:rPr>
              <a:t>Figure 2B</a:t>
            </a:r>
            <a:r>
              <a:rPr lang="en-US" sz="1200" b="0" i="0" kern="1200" dirty="0" smtClean="0">
                <a:solidFill>
                  <a:schemeClr val="tx1"/>
                </a:solidFill>
                <a:latin typeface="+mn-lt"/>
                <a:ea typeface="+mn-ea"/>
                <a:cs typeface="+mn-cs"/>
              </a:rPr>
              <a:t> and </a:t>
            </a:r>
            <a:r>
              <a:rPr lang="en-US" sz="1200" b="0" i="0" u="none" strike="noStrike" kern="1200" dirty="0" smtClean="0">
                <a:solidFill>
                  <a:schemeClr val="tx1"/>
                </a:solidFill>
                <a:latin typeface="+mn-lt"/>
                <a:ea typeface="+mn-ea"/>
                <a:cs typeface="+mn-cs"/>
                <a:hlinkClick r:id="rId3"/>
              </a:rPr>
              <a:t>2C</a:t>
            </a:r>
            <a:r>
              <a:rPr lang="en-US" sz="1200" b="0" i="0" kern="1200" dirty="0" smtClean="0">
                <a:solidFill>
                  <a:schemeClr val="tx1"/>
                </a:solidFill>
                <a:latin typeface="+mn-lt"/>
                <a:ea typeface="+mn-ea"/>
                <a:cs typeface="+mn-cs"/>
              </a:rPr>
              <a:t>), and a restrictive syndrome occurs with chamber distortion and dilated atria (</a:t>
            </a:r>
            <a:r>
              <a:rPr lang="en-US" sz="1200" b="0" i="0" u="none" strike="noStrike" kern="1200" dirty="0" smtClean="0">
                <a:solidFill>
                  <a:schemeClr val="tx1"/>
                </a:solidFill>
                <a:latin typeface="+mn-lt"/>
                <a:ea typeface="+mn-ea"/>
                <a:cs typeface="+mn-cs"/>
                <a:hlinkClick r:id="rId3"/>
              </a:rPr>
              <a:t>Figure 2D</a:t>
            </a:r>
            <a:r>
              <a:rPr lang="en-US" sz="1200" b="0" i="0" kern="1200" dirty="0" smtClean="0">
                <a:solidFill>
                  <a:schemeClr val="tx1"/>
                </a:solidFill>
                <a:latin typeface="+mn-lt"/>
                <a:ea typeface="+mn-ea"/>
                <a:cs typeface="+mn-cs"/>
              </a:rPr>
              <a:t>). Typically, the fibrotic process stops abruptly just before the ventricular outflow tract. The occurrence of </a:t>
            </a:r>
            <a:r>
              <a:rPr lang="en-US" sz="1200" b="0" i="0" kern="1200" dirty="0" err="1" smtClean="0">
                <a:solidFill>
                  <a:schemeClr val="tx1"/>
                </a:solidFill>
                <a:latin typeface="+mn-lt"/>
                <a:ea typeface="+mn-ea"/>
                <a:cs typeface="+mn-cs"/>
              </a:rPr>
              <a:t>endomyocardial</a:t>
            </a:r>
            <a:r>
              <a:rPr lang="en-US" sz="1200" b="0" i="0" kern="1200" dirty="0" smtClean="0">
                <a:solidFill>
                  <a:schemeClr val="tx1"/>
                </a:solidFill>
                <a:latin typeface="+mn-lt"/>
                <a:ea typeface="+mn-ea"/>
                <a:cs typeface="+mn-cs"/>
              </a:rPr>
              <a:t> calcification spots is usually a marker of burnt-out disease</a:t>
            </a:r>
            <a:r>
              <a:rPr lang="en-US" sz="1200" b="0" i="0" u="none" strike="noStrike" kern="1200" baseline="30000" dirty="0" smtClean="0">
                <a:solidFill>
                  <a:schemeClr val="tx1"/>
                </a:solidFill>
                <a:latin typeface="+mn-lt"/>
                <a:ea typeface="+mn-ea"/>
                <a:cs typeface="+mn-cs"/>
                <a:hlinkClick r:id="rId3"/>
              </a:rPr>
              <a:t>33</a:t>
            </a:r>
            <a:r>
              <a:rPr lang="en-US" sz="1200" b="0" i="0" kern="1200" dirty="0" smtClean="0">
                <a:solidFill>
                  <a:schemeClr val="tx1"/>
                </a:solidFill>
                <a:latin typeface="+mn-lt"/>
                <a:ea typeface="+mn-ea"/>
                <a:cs typeface="+mn-cs"/>
              </a:rPr>
              <a:t> resulting from intermittent flare-ups of inflammation alternating with quiescent phases.</a:t>
            </a:r>
            <a:endParaRPr lang="en-US"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36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41</a:t>
            </a:fld>
            <a:endParaRPr lang="en-US"/>
          </a:p>
        </p:txBody>
      </p:sp>
    </p:spTree>
    <p:extLst>
      <p:ext uri="{BB962C8B-B14F-4D97-AF65-F5344CB8AC3E}">
        <p14:creationId xmlns:p14="http://schemas.microsoft.com/office/powerpoint/2010/main" val="171690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They attributed the disease to an unknown </a:t>
            </a:r>
            <a:r>
              <a:rPr lang="en-US" dirty="0" err="1" smtClean="0"/>
              <a:t>aetiology</a:t>
            </a:r>
            <a:r>
              <a:rPr lang="en-US" dirty="0" smtClean="0"/>
              <a:t> and the title of their </a:t>
            </a:r>
            <a:r>
              <a:rPr lang="en-US" dirty="0" err="1" smtClean="0"/>
              <a:t>paperwas</a:t>
            </a:r>
            <a:r>
              <a:rPr lang="en-US" dirty="0" smtClean="0"/>
              <a:t> </a:t>
            </a:r>
            <a:endParaRPr lang="en-US"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Abundant </a:t>
            </a:r>
            <a:r>
              <a:rPr lang="en-US" sz="1200" b="0" i="0" kern="1200" dirty="0" err="1" smtClean="0">
                <a:solidFill>
                  <a:schemeClr val="tx1"/>
                </a:solidFill>
                <a:latin typeface="+mn-lt"/>
                <a:ea typeface="+mn-ea"/>
                <a:cs typeface="+mn-cs"/>
              </a:rPr>
              <a:t>ascites</a:t>
            </a:r>
            <a:r>
              <a:rPr lang="en-US" sz="1200" b="0" i="0" kern="1200" dirty="0" smtClean="0">
                <a:solidFill>
                  <a:schemeClr val="tx1"/>
                </a:solidFill>
                <a:latin typeface="+mn-lt"/>
                <a:ea typeface="+mn-ea"/>
                <a:cs typeface="+mn-cs"/>
              </a:rPr>
              <a:t> with lymphocytic exudates and peritoneal fibrosis but without pedal edema had led researchers to propose an EMF systemic syndrome with peritoneal inflammation</a:t>
            </a:r>
            <a:endParaRPr lang="en-US"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44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1</a:t>
            </a:r>
            <a:r>
              <a:rPr lang="en-US" dirty="0" smtClean="0"/>
              <a:t>Conduction abnormalities such as </a:t>
            </a:r>
            <a:endParaRPr lang="en-IN"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46</a:t>
            </a:fld>
            <a:endParaRPr lang="en-US"/>
          </a:p>
        </p:txBody>
      </p:sp>
    </p:spTree>
    <p:extLst>
      <p:ext uri="{BB962C8B-B14F-4D97-AF65-F5344CB8AC3E}">
        <p14:creationId xmlns:p14="http://schemas.microsoft.com/office/powerpoint/2010/main" val="2531125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48</a:t>
            </a:fld>
            <a:endParaRPr lang="en-US"/>
          </a:p>
        </p:txBody>
      </p:sp>
    </p:spTree>
    <p:extLst>
      <p:ext uri="{BB962C8B-B14F-4D97-AF65-F5344CB8AC3E}">
        <p14:creationId xmlns:p14="http://schemas.microsoft.com/office/powerpoint/2010/main" val="2790459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50</a:t>
            </a:fld>
            <a:endParaRPr lang="en-US"/>
          </a:p>
        </p:txBody>
      </p:sp>
    </p:spTree>
    <p:extLst>
      <p:ext uri="{BB962C8B-B14F-4D97-AF65-F5344CB8AC3E}">
        <p14:creationId xmlns:p14="http://schemas.microsoft.com/office/powerpoint/2010/main" val="3736673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51</a:t>
            </a:fld>
            <a:endParaRPr lang="en-US"/>
          </a:p>
        </p:txBody>
      </p:sp>
    </p:spTree>
    <p:extLst>
      <p:ext uri="{BB962C8B-B14F-4D97-AF65-F5344CB8AC3E}">
        <p14:creationId xmlns:p14="http://schemas.microsoft.com/office/powerpoint/2010/main" val="1450019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Left</a:t>
            </a:r>
            <a:r>
              <a:rPr lang="en-US" sz="1200" b="0" i="0" kern="1200" dirty="0" smtClean="0">
                <a:solidFill>
                  <a:schemeClr val="tx1"/>
                </a:solidFill>
                <a:effectLst/>
                <a:latin typeface="+mn-lt"/>
                <a:ea typeface="+mn-ea"/>
                <a:cs typeface="+mn-cs"/>
              </a:rPr>
              <a:t>, A 10-year-old girl with severe cardiomegaly secondary to a giant left atrium and massive mitral insufficiency in left EMF. She was operated on with excision of the fibrotic endocardium, mitral valve repair/replacement, and atrial reduction. </a:t>
            </a:r>
            <a:r>
              <a:rPr lang="en-US" sz="1200" b="1" i="0" kern="1200" dirty="0" smtClean="0">
                <a:solidFill>
                  <a:schemeClr val="tx1"/>
                </a:solidFill>
                <a:effectLst/>
                <a:latin typeface="+mn-lt"/>
                <a:ea typeface="+mn-ea"/>
                <a:cs typeface="+mn-cs"/>
              </a:rPr>
              <a:t>Right</a:t>
            </a:r>
            <a:r>
              <a:rPr lang="en-US" sz="1200" b="0" i="0" kern="1200" dirty="0" smtClean="0">
                <a:solidFill>
                  <a:schemeClr val="tx1"/>
                </a:solidFill>
                <a:effectLst/>
                <a:latin typeface="+mn-lt"/>
                <a:ea typeface="+mn-ea"/>
                <a:cs typeface="+mn-cs"/>
              </a:rPr>
              <a:t>, A 12-year-old boy with severe cardiomegaly caused by aneurysmal right atrium in right EMF.</a:t>
            </a:r>
            <a:endParaRPr lang="en-IN"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54</a:t>
            </a:fld>
            <a:endParaRPr lang="en-US"/>
          </a:p>
        </p:txBody>
      </p:sp>
    </p:spTree>
    <p:extLst>
      <p:ext uri="{BB962C8B-B14F-4D97-AF65-F5344CB8AC3E}">
        <p14:creationId xmlns:p14="http://schemas.microsoft.com/office/powerpoint/2010/main" val="2035252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(image 2) [</a:t>
            </a:r>
            <a:r>
              <a:rPr lang="en-IN" u="sng" dirty="0" smtClean="0">
                <a:hlinkClick r:id="rId3"/>
              </a:rPr>
              <a:t>43</a:t>
            </a:r>
            <a:r>
              <a:rPr lang="en-IN" dirty="0" smtClean="0"/>
              <a:t>].</a:t>
            </a:r>
            <a:endParaRPr lang="en-IN" dirty="0"/>
          </a:p>
        </p:txBody>
      </p:sp>
      <p:sp>
        <p:nvSpPr>
          <p:cNvPr id="4" name="Slide Number Placeholder 3"/>
          <p:cNvSpPr>
            <a:spLocks noGrp="1"/>
          </p:cNvSpPr>
          <p:nvPr>
            <p:ph type="sldNum" sz="quarter" idx="10"/>
          </p:nvPr>
        </p:nvSpPr>
        <p:spPr/>
        <p:txBody>
          <a:bodyPr/>
          <a:lstStyle/>
          <a:p>
            <a:fld id="{360A108E-8D39-4BD1-A801-95907EF7921F}" type="slidenum">
              <a:rPr lang="en-IN" smtClean="0"/>
              <a:pPr/>
              <a:t>55</a:t>
            </a:fld>
            <a:endParaRPr lang="en-IN"/>
          </a:p>
        </p:txBody>
      </p:sp>
    </p:spTree>
    <p:extLst>
      <p:ext uri="{BB962C8B-B14F-4D97-AF65-F5344CB8AC3E}">
        <p14:creationId xmlns:p14="http://schemas.microsoft.com/office/powerpoint/2010/main" val="2552498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Angiography</a:t>
            </a:r>
          </a:p>
          <a:p>
            <a:r>
              <a:rPr lang="en-US" dirty="0" smtClean="0"/>
              <a:t> characteristic obliteration of the apex of the involved ventricle(s) with varying degree of AV valve regurgitation in all patients with left ventricular</a:t>
            </a:r>
          </a:p>
          <a:p>
            <a:r>
              <a:rPr lang="en-US" dirty="0" smtClean="0"/>
              <a:t>or biventricular EMF </a:t>
            </a:r>
          </a:p>
          <a:p>
            <a:endParaRPr lang="en-US" dirty="0" smtClean="0"/>
          </a:p>
          <a:p>
            <a:r>
              <a:rPr lang="en-US" dirty="0" smtClean="0"/>
              <a:t>. In patients with right ventricular involvement,</a:t>
            </a:r>
            <a:r>
              <a:rPr lang="en-US" baseline="0" dirty="0" smtClean="0"/>
              <a:t> </a:t>
            </a:r>
            <a:r>
              <a:rPr lang="en-US" dirty="0" smtClean="0"/>
              <a:t>there was obliteration of the right ventricular</a:t>
            </a:r>
            <a:r>
              <a:rPr lang="en-US" baseline="0" dirty="0" smtClean="0"/>
              <a:t> </a:t>
            </a:r>
            <a:r>
              <a:rPr lang="en-US" dirty="0" smtClean="0"/>
              <a:t>apex with dilation of the outflow tract.</a:t>
            </a:r>
            <a:r>
              <a:rPr lang="en-US" baseline="0" dirty="0" smtClean="0"/>
              <a:t> </a:t>
            </a:r>
            <a:r>
              <a:rPr lang="en-US" dirty="0" smtClean="0"/>
              <a:t>right ventricular inflow and outflow with obliteration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ED01D42-20BF-457D-AC02-B9BC0E814051}" type="slidenum">
              <a:rPr lang="en-US" smtClean="0"/>
              <a:pPr/>
              <a:t>57</a:t>
            </a:fld>
            <a:endParaRPr lang="en-US"/>
          </a:p>
        </p:txBody>
      </p:sp>
    </p:spTree>
    <p:extLst>
      <p:ext uri="{BB962C8B-B14F-4D97-AF65-F5344CB8AC3E}">
        <p14:creationId xmlns:p14="http://schemas.microsoft.com/office/powerpoint/2010/main" val="2163306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End-systolic (A) and end-diastolic (B) frames of the left </a:t>
            </a:r>
            <a:r>
              <a:rPr lang="en-US" sz="1200" b="0" i="0" kern="1200" dirty="0" err="1" smtClean="0">
                <a:solidFill>
                  <a:schemeClr val="tx1"/>
                </a:solidFill>
                <a:effectLst/>
                <a:latin typeface="+mn-lt"/>
                <a:ea typeface="+mn-ea"/>
                <a:cs typeface="+mn-cs"/>
              </a:rPr>
              <a:t>ventriculography</a:t>
            </a:r>
            <a:r>
              <a:rPr lang="en-US" sz="1200" b="0" i="0" kern="1200" dirty="0" smtClean="0">
                <a:solidFill>
                  <a:schemeClr val="tx1"/>
                </a:solidFill>
                <a:effectLst/>
                <a:latin typeface="+mn-lt"/>
                <a:ea typeface="+mn-ea"/>
                <a:cs typeface="+mn-cs"/>
              </a:rPr>
              <a:t> show partial obliteration of the cavity with late filling of the apex, which was occupied by prominent </a:t>
            </a:r>
            <a:r>
              <a:rPr lang="en-US" sz="1200" b="0" i="0" kern="1200" dirty="0" err="1" smtClean="0">
                <a:solidFill>
                  <a:schemeClr val="tx1"/>
                </a:solidFill>
                <a:effectLst/>
                <a:latin typeface="+mn-lt"/>
                <a:ea typeface="+mn-ea"/>
                <a:cs typeface="+mn-cs"/>
              </a:rPr>
              <a:t>trabeculations</a:t>
            </a:r>
            <a:r>
              <a:rPr lang="en-US" sz="1200" b="0" i="0" kern="1200" dirty="0" smtClean="0">
                <a:solidFill>
                  <a:schemeClr val="tx1"/>
                </a:solidFill>
                <a:effectLst/>
                <a:latin typeface="+mn-lt"/>
                <a:ea typeface="+mn-ea"/>
                <a:cs typeface="+mn-cs"/>
              </a:rPr>
              <a:t> and moderate mitral regurgitation</a:t>
            </a:r>
            <a:endParaRPr lang="en-IN"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58</a:t>
            </a:fld>
            <a:endParaRPr lang="en-US"/>
          </a:p>
        </p:txBody>
      </p:sp>
    </p:spTree>
    <p:extLst>
      <p:ext uri="{BB962C8B-B14F-4D97-AF65-F5344CB8AC3E}">
        <p14:creationId xmlns:p14="http://schemas.microsoft.com/office/powerpoint/2010/main" val="834084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48-year-old man presented with chronic right sided heart failure. 2D echocardiography revealed the classical features of left ventricular </a:t>
            </a:r>
            <a:r>
              <a:rPr lang="en-US" sz="1200" b="0" i="0" kern="1200" dirty="0" err="1" smtClean="0">
                <a:solidFill>
                  <a:schemeClr val="tx1"/>
                </a:solidFill>
                <a:effectLst/>
                <a:latin typeface="+mn-lt"/>
                <a:ea typeface="+mn-ea"/>
                <a:cs typeface="+mn-cs"/>
              </a:rPr>
              <a:t>endomyocardial</a:t>
            </a:r>
            <a:r>
              <a:rPr lang="en-US" sz="1200" b="0" i="0" kern="1200" dirty="0" smtClean="0">
                <a:solidFill>
                  <a:schemeClr val="tx1"/>
                </a:solidFill>
                <a:effectLst/>
                <a:latin typeface="+mn-lt"/>
                <a:ea typeface="+mn-ea"/>
                <a:cs typeface="+mn-cs"/>
              </a:rPr>
              <a:t> fibrosis with a prominent right ventricular apical aneurysm. Right </a:t>
            </a:r>
            <a:r>
              <a:rPr lang="en-US" sz="1200" b="0" i="0" kern="1200" dirty="0" err="1" smtClean="0">
                <a:solidFill>
                  <a:schemeClr val="tx1"/>
                </a:solidFill>
                <a:effectLst/>
                <a:latin typeface="+mn-lt"/>
                <a:ea typeface="+mn-ea"/>
                <a:cs typeface="+mn-cs"/>
              </a:rPr>
              <a:t>ventriculography</a:t>
            </a:r>
            <a:r>
              <a:rPr lang="en-US" sz="1200" b="0" i="0" kern="1200" dirty="0" smtClean="0">
                <a:solidFill>
                  <a:schemeClr val="tx1"/>
                </a:solidFill>
                <a:effectLst/>
                <a:latin typeface="+mn-lt"/>
                <a:ea typeface="+mn-ea"/>
                <a:cs typeface="+mn-cs"/>
              </a:rPr>
              <a:t> further defined the aneurysm</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Cine angiographic frames of the right ventricle in the </a:t>
            </a:r>
            <a:r>
              <a:rPr lang="en-US" sz="1200" b="0" i="0" kern="1200" dirty="0" err="1" smtClean="0">
                <a:solidFill>
                  <a:schemeClr val="tx1"/>
                </a:solidFill>
                <a:effectLst/>
                <a:latin typeface="+mn-lt"/>
                <a:ea typeface="+mn-ea"/>
                <a:cs typeface="+mn-cs"/>
              </a:rPr>
              <a:t>postero</a:t>
            </a:r>
            <a:r>
              <a:rPr lang="en-US" sz="1200" b="0" i="0" kern="1200" dirty="0" smtClean="0">
                <a:solidFill>
                  <a:schemeClr val="tx1"/>
                </a:solidFill>
                <a:effectLst/>
                <a:latin typeface="+mn-lt"/>
                <a:ea typeface="+mn-ea"/>
                <a:cs typeface="+mn-cs"/>
              </a:rPr>
              <a:t>-anterior view at systole showing large apical aneurysm with </a:t>
            </a:r>
            <a:r>
              <a:rPr lang="en-US" sz="1200" b="0" i="0" kern="1200" dirty="0" err="1" smtClean="0">
                <a:solidFill>
                  <a:schemeClr val="tx1"/>
                </a:solidFill>
                <a:effectLst/>
                <a:latin typeface="+mn-lt"/>
                <a:ea typeface="+mn-ea"/>
                <a:cs typeface="+mn-cs"/>
              </a:rPr>
              <a:t>septations</a:t>
            </a:r>
            <a:r>
              <a:rPr lang="en-US" sz="1200" b="0" i="0" kern="1200" dirty="0" smtClean="0">
                <a:solidFill>
                  <a:schemeClr val="tx1"/>
                </a:solidFill>
                <a:effectLst/>
                <a:latin typeface="+mn-lt"/>
                <a:ea typeface="+mn-ea"/>
                <a:cs typeface="+mn-cs"/>
              </a:rPr>
              <a:t> (single headed arrow). Right atrium is dilated. Note the dilated right ventricular outflow tract (double headed arrow). (E) Cine angiographic frames of the left ventricle in the right anterior oblique view at end-diastole showing obliteration of ventricular apex.</a:t>
            </a:r>
            <a:endParaRPr lang="en-IN"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59</a:t>
            </a:fld>
            <a:endParaRPr lang="en-US"/>
          </a:p>
        </p:txBody>
      </p:sp>
    </p:spTree>
    <p:extLst>
      <p:ext uri="{BB962C8B-B14F-4D97-AF65-F5344CB8AC3E}">
        <p14:creationId xmlns:p14="http://schemas.microsoft.com/office/powerpoint/2010/main" val="373046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1948 : Bedford encouraged </a:t>
            </a:r>
            <a:r>
              <a:rPr lang="en-US" dirty="0" err="1" smtClean="0"/>
              <a:t>davies</a:t>
            </a:r>
            <a:r>
              <a:rPr lang="en-US" dirty="0" smtClean="0"/>
              <a:t> to publish his observations </a:t>
            </a:r>
            <a:r>
              <a:rPr lang="en-US" dirty="0" err="1" smtClean="0"/>
              <a:t>andArthur</a:t>
            </a:r>
            <a:r>
              <a:rPr lang="en-US" dirty="0" smtClean="0"/>
              <a:t> Williams and JD Ball were his co-authors</a:t>
            </a:r>
            <a:endParaRPr lang="en-US"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9</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61</a:t>
            </a:fld>
            <a:endParaRPr lang="en-US"/>
          </a:p>
        </p:txBody>
      </p:sp>
    </p:spTree>
    <p:extLst>
      <p:ext uri="{BB962C8B-B14F-4D97-AF65-F5344CB8AC3E}">
        <p14:creationId xmlns:p14="http://schemas.microsoft.com/office/powerpoint/2010/main" val="1974194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large apical thrombus attached to the fibrotic endocardium and reducing the left ventricular cavity.</a:t>
            </a:r>
          </a:p>
          <a:p>
            <a:endParaRPr lang="en-IN"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62</a:t>
            </a:fld>
            <a:endParaRPr lang="en-US"/>
          </a:p>
        </p:txBody>
      </p:sp>
    </p:spTree>
    <p:extLst>
      <p:ext uri="{BB962C8B-B14F-4D97-AF65-F5344CB8AC3E}">
        <p14:creationId xmlns:p14="http://schemas.microsoft.com/office/powerpoint/2010/main" val="1005973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Steady-state free-precession 4-chamber view cine MRI demonstrates right and left atrial dilatation and TR, with the origin of the TR jet dislocated toward the apex of the right ventricle (RV; arrow), possibly secondary to papillary muscle fibrosis. RA indicates right atrium; LA, left atrium; and LV, left ventricle.</a:t>
            </a:r>
            <a:endParaRPr lang="en-IN"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64</a:t>
            </a:fld>
            <a:endParaRPr lang="en-US"/>
          </a:p>
        </p:txBody>
      </p:sp>
    </p:spTree>
    <p:extLst>
      <p:ext uri="{BB962C8B-B14F-4D97-AF65-F5344CB8AC3E}">
        <p14:creationId xmlns:p14="http://schemas.microsoft.com/office/powerpoint/2010/main" val="2023015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Steady-state free-precession cine MRI demonstrates left atrial dilatation and mitral regurgitation (arrow). RVOT indicates right ventricular outflow tract; other abbreviations as in </a:t>
            </a:r>
            <a:r>
              <a:rPr lang="en-US" sz="1200" b="0" i="0" u="none" strike="noStrike" kern="1200" dirty="0" smtClean="0">
                <a:solidFill>
                  <a:schemeClr val="tx1"/>
                </a:solidFill>
                <a:effectLst/>
                <a:latin typeface="+mn-lt"/>
                <a:ea typeface="+mn-ea"/>
                <a:cs typeface="+mn-cs"/>
                <a:hlinkClick r:id="rId3"/>
              </a:rPr>
              <a:t>Figure 2</a:t>
            </a:r>
            <a:r>
              <a:rPr lang="en-US" sz="1200" b="0" i="0" kern="1200" dirty="0" smtClean="0">
                <a:solidFill>
                  <a:schemeClr val="tx1"/>
                </a:solidFill>
                <a:effectLst/>
                <a:latin typeface="+mn-lt"/>
                <a:ea typeface="+mn-ea"/>
                <a:cs typeface="+mn-cs"/>
              </a:rPr>
              <a:t>.</a:t>
            </a:r>
            <a:endParaRPr lang="en-IN"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65</a:t>
            </a:fld>
            <a:endParaRPr lang="en-US"/>
          </a:p>
        </p:txBody>
      </p:sp>
    </p:spTree>
    <p:extLst>
      <p:ext uri="{BB962C8B-B14F-4D97-AF65-F5344CB8AC3E}">
        <p14:creationId xmlns:p14="http://schemas.microsoft.com/office/powerpoint/2010/main" val="2611482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Delayed-enhancement MRI of left ventricle radial view demonstrates </a:t>
            </a:r>
            <a:r>
              <a:rPr lang="en-US" sz="1200" b="0" i="0" kern="1200" dirty="0" err="1" smtClean="0">
                <a:solidFill>
                  <a:schemeClr val="tx1"/>
                </a:solidFill>
                <a:effectLst/>
                <a:latin typeface="+mn-lt"/>
                <a:ea typeface="+mn-ea"/>
                <a:cs typeface="+mn-cs"/>
              </a:rPr>
              <a:t>subendocardial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hyperenhancement</a:t>
            </a:r>
            <a:r>
              <a:rPr lang="en-US" sz="1200" b="0" i="0" kern="1200" dirty="0" smtClean="0">
                <a:solidFill>
                  <a:schemeClr val="tx1"/>
                </a:solidFill>
                <a:effectLst/>
                <a:latin typeface="+mn-lt"/>
                <a:ea typeface="+mn-ea"/>
                <a:cs typeface="+mn-cs"/>
              </a:rPr>
              <a:t> of the apex of the left ventricle, suggesting fibrosis (arrows)</a:t>
            </a:r>
            <a:endParaRPr lang="en-IN"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66</a:t>
            </a:fld>
            <a:endParaRPr lang="en-US"/>
          </a:p>
        </p:txBody>
      </p:sp>
    </p:spTree>
    <p:extLst>
      <p:ext uri="{BB962C8B-B14F-4D97-AF65-F5344CB8AC3E}">
        <p14:creationId xmlns:p14="http://schemas.microsoft.com/office/powerpoint/2010/main" val="247540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EMF is prevalent in Kerala State, India, and in Uganda, where more detailed studies have been done (Connor et al. 1967, 1968; </a:t>
            </a:r>
            <a:r>
              <a:rPr lang="en-US" dirty="0" err="1" smtClean="0"/>
              <a:t>Valiathan</a:t>
            </a:r>
            <a:r>
              <a:rPr lang="en-US" dirty="0" smtClean="0"/>
              <a:t> et al. 1993</a:t>
            </a:r>
            <a:endParaRPr lang="en-US"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Studies on gender distribution have been mixed, and currently, there is no specific data on gender predisposition.</a:t>
            </a:r>
            <a:endParaRPr lang="en-US"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he objective of the present study is to examine</a:t>
            </a:r>
          </a:p>
          <a:p>
            <a:r>
              <a:rPr lang="en-US" sz="1200" b="0" i="0" kern="1200" dirty="0" smtClean="0">
                <a:solidFill>
                  <a:schemeClr val="tx1"/>
                </a:solidFill>
                <a:effectLst/>
                <a:latin typeface="+mn-lt"/>
                <a:ea typeface="+mn-ea"/>
                <a:cs typeface="+mn-cs"/>
              </a:rPr>
              <a:t>whether the pattern of geographical distribution of EMF</a:t>
            </a:r>
          </a:p>
          <a:p>
            <a:r>
              <a:rPr lang="en-US" sz="1200" b="0" i="0" kern="1200" dirty="0" smtClean="0">
                <a:solidFill>
                  <a:schemeClr val="tx1"/>
                </a:solidFill>
                <a:effectLst/>
                <a:latin typeface="+mn-lt"/>
                <a:ea typeface="+mn-ea"/>
                <a:cs typeface="+mn-cs"/>
              </a:rPr>
              <a:t>in southern Kerala is consistent with the geochemical</a:t>
            </a:r>
          </a:p>
          <a:p>
            <a:r>
              <a:rPr lang="en-US" sz="1200" b="0" i="0" kern="1200" dirty="0" smtClean="0">
                <a:solidFill>
                  <a:schemeClr val="tx1"/>
                </a:solidFill>
                <a:effectLst/>
                <a:latin typeface="+mn-lt"/>
                <a:ea typeface="+mn-ea"/>
                <a:cs typeface="+mn-cs"/>
              </a:rPr>
              <a:t>hypothesis which links the origin of the disease to</a:t>
            </a:r>
          </a:p>
          <a:p>
            <a:r>
              <a:rPr lang="en-US" sz="1200" b="0" i="0" kern="1200" dirty="0" smtClean="0">
                <a:solidFill>
                  <a:schemeClr val="tx1"/>
                </a:solidFill>
                <a:effectLst/>
                <a:latin typeface="+mn-lt"/>
                <a:ea typeface="+mn-ea"/>
                <a:cs typeface="+mn-cs"/>
              </a:rPr>
              <a:t>magnesium deficiency and toxicity to the heart from the</a:t>
            </a:r>
          </a:p>
          <a:p>
            <a:r>
              <a:rPr lang="en-US" sz="1200" b="0" i="0" kern="1200" dirty="0" smtClean="0">
                <a:solidFill>
                  <a:schemeClr val="tx1"/>
                </a:solidFill>
                <a:effectLst/>
                <a:latin typeface="+mn-lt"/>
                <a:ea typeface="+mn-ea"/>
                <a:cs typeface="+mn-cs"/>
              </a:rPr>
              <a:t>monazite element cerium</a:t>
            </a:r>
          </a:p>
          <a:p>
            <a:endParaRPr lang="en-US"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Once activated by interleukin (IL)-3, IL-5, and granulocyte-macrophage colony-stimulating factor (GM-CSF), the </a:t>
            </a:r>
            <a:r>
              <a:rPr lang="en-US" sz="1200" b="0" i="0" kern="1200" dirty="0" err="1" smtClean="0">
                <a:solidFill>
                  <a:schemeClr val="tx1"/>
                </a:solidFill>
                <a:latin typeface="+mn-lt"/>
                <a:ea typeface="+mn-ea"/>
                <a:cs typeface="+mn-cs"/>
              </a:rPr>
              <a:t>eosinophils</a:t>
            </a:r>
            <a:r>
              <a:rPr lang="en-US" sz="1200" b="0" i="0" kern="1200" dirty="0" smtClean="0">
                <a:solidFill>
                  <a:schemeClr val="tx1"/>
                </a:solidFill>
                <a:latin typeface="+mn-lt"/>
                <a:ea typeface="+mn-ea"/>
                <a:cs typeface="+mn-cs"/>
              </a:rPr>
              <a:t> express their toxicity through (1) proteins from </a:t>
            </a:r>
            <a:r>
              <a:rPr lang="en-US" sz="1200" b="0" i="0" kern="1200" dirty="0" err="1" smtClean="0">
                <a:solidFill>
                  <a:schemeClr val="tx1"/>
                </a:solidFill>
                <a:latin typeface="+mn-lt"/>
                <a:ea typeface="+mn-ea"/>
                <a:cs typeface="+mn-cs"/>
              </a:rPr>
              <a:t>degranulation</a:t>
            </a:r>
            <a:r>
              <a:rPr lang="en-US" sz="1200" b="0" i="0" kern="1200" dirty="0" smtClean="0">
                <a:solidFill>
                  <a:schemeClr val="tx1"/>
                </a:solidFill>
                <a:latin typeface="+mn-lt"/>
                <a:ea typeface="+mn-ea"/>
                <a:cs typeface="+mn-cs"/>
              </a:rPr>
              <a:t>, which in turn activate the cardiac mast cells, also triggered by circulating </a:t>
            </a:r>
            <a:r>
              <a:rPr lang="en-US" sz="1200" b="0" i="0" kern="1200" dirty="0" err="1" smtClean="0">
                <a:solidFill>
                  <a:schemeClr val="tx1"/>
                </a:solidFill>
                <a:latin typeface="+mn-lt"/>
                <a:ea typeface="+mn-ea"/>
                <a:cs typeface="+mn-cs"/>
              </a:rPr>
              <a:t>IgE</a:t>
            </a:r>
            <a:r>
              <a:rPr lang="en-US" sz="1200" b="0" i="0" kern="1200" dirty="0" smtClean="0">
                <a:solidFill>
                  <a:schemeClr val="tx1"/>
                </a:solidFill>
                <a:latin typeface="+mn-lt"/>
                <a:ea typeface="+mn-ea"/>
                <a:cs typeface="+mn-cs"/>
              </a:rPr>
              <a:t>; (2) </a:t>
            </a:r>
            <a:r>
              <a:rPr lang="en-US" sz="1200" b="0" i="0" kern="1200" dirty="0" err="1" smtClean="0">
                <a:solidFill>
                  <a:schemeClr val="tx1"/>
                </a:solidFill>
                <a:latin typeface="+mn-lt"/>
                <a:ea typeface="+mn-ea"/>
                <a:cs typeface="+mn-cs"/>
              </a:rPr>
              <a:t>profibrotic</a:t>
            </a:r>
            <a:r>
              <a:rPr lang="en-US" sz="1200" b="0" i="0" kern="1200" dirty="0" smtClean="0">
                <a:solidFill>
                  <a:schemeClr val="tx1"/>
                </a:solidFill>
                <a:latin typeface="+mn-lt"/>
                <a:ea typeface="+mn-ea"/>
                <a:cs typeface="+mn-cs"/>
              </a:rPr>
              <a:t> role by stimulating the fibroblasts via transforming growth factor-β (TGF-β); and (3) a </a:t>
            </a:r>
            <a:r>
              <a:rPr lang="en-US" sz="1200" b="0" i="0" kern="1200" dirty="0" err="1" smtClean="0">
                <a:solidFill>
                  <a:schemeClr val="tx1"/>
                </a:solidFill>
                <a:latin typeface="+mn-lt"/>
                <a:ea typeface="+mn-ea"/>
                <a:cs typeface="+mn-cs"/>
              </a:rPr>
              <a:t>profibrotic</a:t>
            </a:r>
            <a:r>
              <a:rPr lang="en-US" sz="1200" b="0" i="0" kern="1200" dirty="0" smtClean="0">
                <a:solidFill>
                  <a:schemeClr val="tx1"/>
                </a:solidFill>
                <a:latin typeface="+mn-lt"/>
                <a:ea typeface="+mn-ea"/>
                <a:cs typeface="+mn-cs"/>
              </a:rPr>
              <a:t> role by directly triggering the synthesis of collagen by fibroblasts</a:t>
            </a:r>
            <a:endParaRPr lang="en-US"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Similarities with the Loffler syndrome</a:t>
            </a:r>
            <a:r>
              <a:rPr lang="en-US" sz="1200" b="0" i="0" u="none" strike="noStrike" kern="1200" baseline="30000" dirty="0" smtClean="0">
                <a:solidFill>
                  <a:schemeClr val="tx1"/>
                </a:solidFill>
                <a:latin typeface="+mn-lt"/>
                <a:ea typeface="+mn-ea"/>
                <a:cs typeface="+mn-cs"/>
                <a:hlinkClick r:id="rId3"/>
              </a:rPr>
              <a:t>47</a:t>
            </a:r>
            <a:r>
              <a:rPr lang="en-US" sz="1200" b="0" i="0" kern="1200" baseline="30000" dirty="0" smtClean="0">
                <a:solidFill>
                  <a:schemeClr val="tx1"/>
                </a:solidFill>
                <a:latin typeface="+mn-lt"/>
                <a:ea typeface="+mn-ea"/>
                <a:cs typeface="+mn-cs"/>
              </a:rPr>
              <a:t>,</a:t>
            </a:r>
            <a:r>
              <a:rPr lang="en-US" sz="1200" b="0" i="0" u="none" strike="noStrike" kern="1200" baseline="30000" dirty="0" smtClean="0">
                <a:solidFill>
                  <a:schemeClr val="tx1"/>
                </a:solidFill>
                <a:latin typeface="+mn-lt"/>
                <a:ea typeface="+mn-ea"/>
                <a:cs typeface="+mn-cs"/>
                <a:hlinkClick r:id="rId3"/>
              </a:rPr>
              <a:t>48</a:t>
            </a:r>
            <a:r>
              <a:rPr lang="en-US" sz="1200" b="0" i="0" kern="1200" dirty="0" smtClean="0">
                <a:solidFill>
                  <a:schemeClr val="tx1"/>
                </a:solidFill>
                <a:latin typeface="+mn-lt"/>
                <a:ea typeface="+mn-ea"/>
                <a:cs typeface="+mn-cs"/>
              </a:rPr>
              <a:t> and the prevalence of parasites in the endemic countries</a:t>
            </a:r>
            <a:r>
              <a:rPr lang="en-US" sz="1200" b="0" i="0" u="none" strike="noStrike" kern="1200" baseline="30000" dirty="0" smtClean="0">
                <a:solidFill>
                  <a:schemeClr val="tx1"/>
                </a:solidFill>
                <a:latin typeface="+mn-lt"/>
                <a:ea typeface="+mn-ea"/>
                <a:cs typeface="+mn-cs"/>
                <a:hlinkClick r:id="rId3"/>
              </a:rPr>
              <a:t>26</a:t>
            </a:r>
            <a:r>
              <a:rPr lang="en-US" sz="1200" b="0" i="0" kern="1200" baseline="30000" dirty="0" smtClean="0">
                <a:solidFill>
                  <a:schemeClr val="tx1"/>
                </a:solidFill>
                <a:latin typeface="+mn-lt"/>
                <a:ea typeface="+mn-ea"/>
                <a:cs typeface="+mn-cs"/>
              </a:rPr>
              <a:t>,</a:t>
            </a:r>
            <a:r>
              <a:rPr lang="en-US" sz="1200" b="0" i="0" u="none" strike="noStrike" kern="1200" baseline="30000" dirty="0" smtClean="0">
                <a:solidFill>
                  <a:schemeClr val="tx1"/>
                </a:solidFill>
                <a:latin typeface="+mn-lt"/>
                <a:ea typeface="+mn-ea"/>
                <a:cs typeface="+mn-cs"/>
                <a:hlinkClick r:id="rId3"/>
              </a:rPr>
              <a:t>27</a:t>
            </a:r>
            <a:r>
              <a:rPr lang="en-US" sz="1200" b="0" i="0" kern="1200" dirty="0" smtClean="0">
                <a:solidFill>
                  <a:schemeClr val="tx1"/>
                </a:solidFill>
                <a:latin typeface="+mn-lt"/>
                <a:ea typeface="+mn-ea"/>
                <a:cs typeface="+mn-cs"/>
              </a:rPr>
              <a:t> led to consider </a:t>
            </a:r>
            <a:r>
              <a:rPr lang="en-US" sz="1200" b="0" i="0" kern="1200" dirty="0" err="1" smtClean="0">
                <a:solidFill>
                  <a:schemeClr val="tx1"/>
                </a:solidFill>
                <a:latin typeface="+mn-lt"/>
                <a:ea typeface="+mn-ea"/>
                <a:cs typeface="+mn-cs"/>
              </a:rPr>
              <a:t>eosinophilia</a:t>
            </a:r>
            <a:r>
              <a:rPr lang="en-US" sz="1200" b="0" i="0" kern="1200" dirty="0" smtClean="0">
                <a:solidFill>
                  <a:schemeClr val="tx1"/>
                </a:solidFill>
                <a:latin typeface="+mn-lt"/>
                <a:ea typeface="+mn-ea"/>
                <a:cs typeface="+mn-cs"/>
              </a:rPr>
              <a:t> and infections as potential primary triggers</a:t>
            </a:r>
            <a:endParaRPr lang="en-US"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Animal  models- development of intracellular vacuoles, </a:t>
            </a:r>
            <a:r>
              <a:rPr lang="en-US" sz="1200" dirty="0" err="1" smtClean="0"/>
              <a:t>endocardial</a:t>
            </a:r>
            <a:r>
              <a:rPr lang="en-US" sz="1200" dirty="0" smtClean="0"/>
              <a:t> thickening, and interstitial fibrosis has been demonstrated with cassava intake</a:t>
            </a:r>
          </a:p>
          <a:p>
            <a:endParaRPr lang="en-US" dirty="0"/>
          </a:p>
        </p:txBody>
      </p:sp>
      <p:sp>
        <p:nvSpPr>
          <p:cNvPr id="4" name="Slide Number Placeholder 3"/>
          <p:cNvSpPr>
            <a:spLocks noGrp="1"/>
          </p:cNvSpPr>
          <p:nvPr>
            <p:ph type="sldNum" sz="quarter" idx="10"/>
          </p:nvPr>
        </p:nvSpPr>
        <p:spPr/>
        <p:txBody>
          <a:bodyPr/>
          <a:lstStyle/>
          <a:p>
            <a:fld id="{D9700419-80A3-4130-8263-1A824D607F39}"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FC09EE-2830-4720-BACA-B9248561487C}"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38FF0-DB54-4BB6-8937-CB2DCDBAEE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C09EE-2830-4720-BACA-B9248561487C}"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38FF0-DB54-4BB6-8937-CB2DCDBAEE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C09EE-2830-4720-BACA-B9248561487C}"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38FF0-DB54-4BB6-8937-CB2DCDBAEE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C09EE-2830-4720-BACA-B9248561487C}"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38FF0-DB54-4BB6-8937-CB2DCDBAEE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FC09EE-2830-4720-BACA-B9248561487C}"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38FF0-DB54-4BB6-8937-CB2DCDBAEE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FC09EE-2830-4720-BACA-B9248561487C}" type="datetimeFigureOut">
              <a:rPr lang="en-US" smtClean="0"/>
              <a:pPr/>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38FF0-DB54-4BB6-8937-CB2DCDBAEE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FC09EE-2830-4720-BACA-B9248561487C}" type="datetimeFigureOut">
              <a:rPr lang="en-US" smtClean="0"/>
              <a:pPr/>
              <a:t>7/9/2024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38FF0-DB54-4BB6-8937-CB2DCDBAEE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FC09EE-2830-4720-BACA-B9248561487C}" type="datetimeFigureOut">
              <a:rPr lang="en-US" smtClean="0"/>
              <a:pPr/>
              <a:t>7/9/2024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38FF0-DB54-4BB6-8937-CB2DCDBAEE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C09EE-2830-4720-BACA-B9248561487C}" type="datetimeFigureOut">
              <a:rPr lang="en-US" smtClean="0"/>
              <a:pPr/>
              <a:t>7/9/2024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38FF0-DB54-4BB6-8937-CB2DCDBAEE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C09EE-2830-4720-BACA-B9248561487C}" type="datetimeFigureOut">
              <a:rPr lang="en-US" smtClean="0"/>
              <a:pPr/>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38FF0-DB54-4BB6-8937-CB2DCDBAEE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C09EE-2830-4720-BACA-B9248561487C}" type="datetimeFigureOut">
              <a:rPr lang="en-US" smtClean="0"/>
              <a:pPr/>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38FF0-DB54-4BB6-8937-CB2DCDBAEE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C09EE-2830-4720-BACA-B9248561487C}" type="datetimeFigureOut">
              <a:rPr lang="en-US" smtClean="0"/>
              <a:pPr/>
              <a:t>7/9/2024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38FF0-DB54-4BB6-8937-CB2DCDBAEE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jf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smtClean="0"/>
              <a:t>ENDOMYOCARDIAL FIBROSIS </a:t>
            </a:r>
            <a:r>
              <a:rPr lang="en-US" dirty="0" smtClean="0"/>
              <a:t/>
            </a:r>
            <a:br>
              <a:rPr lang="en-US" dirty="0" smtClean="0"/>
            </a:br>
            <a:endParaRPr lang="en-US" dirty="0"/>
          </a:p>
        </p:txBody>
      </p:sp>
      <p:sp>
        <p:nvSpPr>
          <p:cNvPr id="5" name="Subtitle 4"/>
          <p:cNvSpPr>
            <a:spLocks noGrp="1"/>
          </p:cNvSpPr>
          <p:nvPr>
            <p:ph type="subTitle" idx="1"/>
          </p:nvPr>
        </p:nvSpPr>
        <p:spPr/>
        <p:txBody>
          <a:bodyPr/>
          <a:lstStyle/>
          <a:p>
            <a:pPr algn="r"/>
            <a:r>
              <a:rPr lang="en-US" dirty="0" err="1" smtClean="0"/>
              <a:t>Dr</a:t>
            </a:r>
            <a:r>
              <a:rPr lang="en-US" dirty="0" smtClean="0"/>
              <a:t> </a:t>
            </a:r>
            <a:r>
              <a:rPr lang="en-US" dirty="0" err="1" smtClean="0"/>
              <a:t>Jassim</a:t>
            </a:r>
            <a:r>
              <a:rPr lang="en-US" dirty="0" smtClean="0"/>
              <a:t> </a:t>
            </a:r>
            <a:r>
              <a:rPr lang="en-US" dirty="0" err="1" smtClean="0"/>
              <a:t>kp</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200" dirty="0" smtClean="0"/>
              <a:t>1960 : Samuel and </a:t>
            </a:r>
            <a:r>
              <a:rPr lang="en-US" sz="2200" dirty="0" err="1" smtClean="0"/>
              <a:t>Anklesaria</a:t>
            </a:r>
            <a:r>
              <a:rPr lang="en-US" sz="2200" dirty="0" smtClean="0"/>
              <a:t> published  initial autopsy series from south India.</a:t>
            </a:r>
          </a:p>
          <a:p>
            <a:endParaRPr lang="en-US" sz="2200" dirty="0" smtClean="0"/>
          </a:p>
          <a:p>
            <a:pPr lvl="0"/>
            <a:r>
              <a:rPr lang="en-US" sz="2200" dirty="0" smtClean="0"/>
              <a:t> 1962 : CK </a:t>
            </a:r>
            <a:r>
              <a:rPr lang="en-US" sz="2200" dirty="0" err="1" smtClean="0"/>
              <a:t>Gopi</a:t>
            </a:r>
            <a:r>
              <a:rPr lang="en-US" sz="2200" dirty="0" smtClean="0"/>
              <a:t> - Trivandrum, described the specimen kept in the hospital autopsied in 1950s as a case of right ventricular </a:t>
            </a:r>
            <a:r>
              <a:rPr lang="en-US" sz="2200" dirty="0" err="1" smtClean="0">
                <a:solidFill>
                  <a:prstClr val="black"/>
                </a:solidFill>
              </a:rPr>
              <a:t>endomyocardial</a:t>
            </a:r>
            <a:r>
              <a:rPr lang="en-US" sz="2200" dirty="0" smtClean="0">
                <a:solidFill>
                  <a:prstClr val="black"/>
                </a:solidFill>
              </a:rPr>
              <a:t> fibrosis with right </a:t>
            </a:r>
            <a:r>
              <a:rPr lang="en-US" sz="2200" dirty="0" err="1" smtClean="0">
                <a:solidFill>
                  <a:prstClr val="black"/>
                </a:solidFill>
              </a:rPr>
              <a:t>atrial</a:t>
            </a:r>
            <a:r>
              <a:rPr lang="en-US" sz="2200" dirty="0" smtClean="0">
                <a:solidFill>
                  <a:prstClr val="black"/>
                </a:solidFill>
              </a:rPr>
              <a:t> thrombi</a:t>
            </a:r>
            <a:r>
              <a:rPr lang="en-US" dirty="0" smtClean="0">
                <a:solidFill>
                  <a:prstClr val="black"/>
                </a:solidFill>
              </a:rPr>
              <a:t>.</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EPIDEMIOLOGY</a:t>
            </a:r>
            <a:endParaRPr lang="en-US" dirty="0"/>
          </a:p>
        </p:txBody>
      </p:sp>
      <p:sp>
        <p:nvSpPr>
          <p:cNvPr id="3" name="Content Placeholder 2"/>
          <p:cNvSpPr>
            <a:spLocks noGrp="1"/>
          </p:cNvSpPr>
          <p:nvPr>
            <p:ph idx="1"/>
          </p:nvPr>
        </p:nvSpPr>
        <p:spPr/>
        <p:txBody>
          <a:bodyPr>
            <a:normAutofit/>
          </a:bodyPr>
          <a:lstStyle/>
          <a:p>
            <a:r>
              <a:rPr lang="en-US" sz="2200" dirty="0" smtClean="0"/>
              <a:t>Tropical  and subtropical regions</a:t>
            </a:r>
          </a:p>
          <a:p>
            <a:r>
              <a:rPr lang="en-US" sz="2200" dirty="0" smtClean="0"/>
              <a:t>Sub – </a:t>
            </a:r>
            <a:r>
              <a:rPr lang="en-US" sz="2200" dirty="0" err="1" smtClean="0"/>
              <a:t>saharan</a:t>
            </a:r>
            <a:r>
              <a:rPr lang="en-US" sz="2200" dirty="0" smtClean="0"/>
              <a:t> </a:t>
            </a:r>
            <a:r>
              <a:rPr lang="en-US" sz="2200" dirty="0" err="1" smtClean="0"/>
              <a:t>africa</a:t>
            </a:r>
            <a:r>
              <a:rPr lang="en-US" sz="2200" dirty="0" smtClean="0"/>
              <a:t>:</a:t>
            </a:r>
          </a:p>
          <a:p>
            <a:pPr>
              <a:buNone/>
            </a:pPr>
            <a:r>
              <a:rPr lang="en-US" sz="2200" dirty="0" smtClean="0"/>
              <a:t>        Uganda</a:t>
            </a:r>
          </a:p>
          <a:p>
            <a:pPr>
              <a:buNone/>
            </a:pPr>
            <a:r>
              <a:rPr lang="en-US" sz="2200" dirty="0" smtClean="0"/>
              <a:t>         Mozambique (20% rural prevalence)</a:t>
            </a:r>
          </a:p>
          <a:p>
            <a:pPr>
              <a:buNone/>
            </a:pPr>
            <a:r>
              <a:rPr lang="en-US" sz="2200" dirty="0" smtClean="0"/>
              <a:t>          West </a:t>
            </a:r>
            <a:r>
              <a:rPr lang="en-US" sz="2200" dirty="0" err="1" smtClean="0"/>
              <a:t>africa</a:t>
            </a:r>
            <a:r>
              <a:rPr lang="en-US" sz="2200" dirty="0" smtClean="0"/>
              <a:t> : Nigeria , Guinea </a:t>
            </a:r>
          </a:p>
          <a:p>
            <a:r>
              <a:rPr lang="en-US" sz="2200" dirty="0" smtClean="0"/>
              <a:t>India – </a:t>
            </a:r>
            <a:r>
              <a:rPr lang="en-US" sz="2200" dirty="0" err="1" smtClean="0"/>
              <a:t>kerala</a:t>
            </a:r>
            <a:endParaRPr lang="en-US" sz="2200" dirty="0" smtClean="0"/>
          </a:p>
          <a:p>
            <a:r>
              <a:rPr lang="en-US" sz="2200" dirty="0" smtClean="0"/>
              <a:t>China – Guangxi</a:t>
            </a:r>
          </a:p>
          <a:p>
            <a:r>
              <a:rPr lang="en-US" sz="2200" dirty="0" smtClean="0"/>
              <a:t>South </a:t>
            </a:r>
            <a:r>
              <a:rPr lang="en-US" sz="2200" dirty="0" err="1" smtClean="0"/>
              <a:t>america</a:t>
            </a:r>
            <a:r>
              <a:rPr lang="en-US" sz="2200" dirty="0" smtClean="0"/>
              <a:t> – brazil ,</a:t>
            </a:r>
            <a:r>
              <a:rPr lang="en-US" sz="2200" dirty="0" err="1" smtClean="0"/>
              <a:t>colombia</a:t>
            </a:r>
            <a:r>
              <a:rPr lang="en-US" sz="2200" dirty="0" smtClean="0"/>
              <a:t>    </a:t>
            </a:r>
            <a:endParaRPr lang="en-US" sz="2200" dirty="0"/>
          </a:p>
        </p:txBody>
      </p:sp>
      <p:pic>
        <p:nvPicPr>
          <p:cNvPr id="4" name="Picture 3" descr="prevalence.png"/>
          <p:cNvPicPr>
            <a:picLocks noChangeAspect="1"/>
          </p:cNvPicPr>
          <p:nvPr/>
        </p:nvPicPr>
        <p:blipFill>
          <a:blip r:embed="rId3"/>
          <a:srcRect l="4878" r="15239"/>
          <a:stretch>
            <a:fillRect/>
          </a:stretch>
        </p:blipFill>
        <p:spPr>
          <a:xfrm>
            <a:off x="4724400" y="1371600"/>
            <a:ext cx="4419600" cy="3505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143000"/>
          </a:xfrm>
        </p:spPr>
        <p:txBody>
          <a:bodyPr>
            <a:normAutofit/>
          </a:bodyPr>
          <a:lstStyle/>
          <a:p>
            <a:pPr algn="l"/>
            <a:r>
              <a:rPr lang="en-US" sz="2200" dirty="0" smtClean="0"/>
              <a:t>Geographical  distribution  within 15 degrees on either side of the equator</a:t>
            </a:r>
            <a:endParaRPr lang="en-US" sz="2200" dirty="0"/>
          </a:p>
        </p:txBody>
      </p:sp>
      <p:pic>
        <p:nvPicPr>
          <p:cNvPr id="4" name="Content Placeholder 3" descr="endemic.jpg"/>
          <p:cNvPicPr>
            <a:picLocks noGrp="1" noChangeAspect="1"/>
          </p:cNvPicPr>
          <p:nvPr>
            <p:ph idx="1"/>
          </p:nvPr>
        </p:nvPicPr>
        <p:blipFill>
          <a:blip r:embed="rId2"/>
          <a:stretch>
            <a:fillRect/>
          </a:stretch>
        </p:blipFill>
        <p:spPr>
          <a:xfrm>
            <a:off x="1219200" y="0"/>
            <a:ext cx="6324600" cy="4191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200" dirty="0" smtClean="0"/>
              <a:t>Affects  predominantly  young adults - lower socioeconomic status</a:t>
            </a:r>
          </a:p>
          <a:p>
            <a:endParaRPr lang="en-US" sz="2200" dirty="0" smtClean="0"/>
          </a:p>
          <a:p>
            <a:r>
              <a:rPr lang="en-US" sz="2200" dirty="0" smtClean="0"/>
              <a:t>A study in Uganda indicated a bimodal peak at 10 and 30 years of age.</a:t>
            </a:r>
          </a:p>
          <a:p>
            <a:endParaRPr lang="en-US" sz="2200" dirty="0" smtClean="0"/>
          </a:p>
          <a:p>
            <a:r>
              <a:rPr lang="en-US" sz="2200" dirty="0" smtClean="0"/>
              <a:t>No  specific data on gender predisposition.</a:t>
            </a:r>
          </a:p>
          <a:p>
            <a:endParaRPr lang="en-US" sz="2200" dirty="0" smtClean="0"/>
          </a:p>
          <a:p>
            <a:r>
              <a:rPr lang="en-US" sz="2200" dirty="0" smtClean="0"/>
              <a:t>A recent decline observed in India and some regions of Nigeria </a:t>
            </a:r>
            <a:r>
              <a:rPr lang="en-US" sz="2200" dirty="0" smtClean="0">
                <a:sym typeface="Wingdings" pitchFamily="2" charset="2"/>
              </a:rPr>
              <a:t> </a:t>
            </a:r>
            <a:r>
              <a:rPr lang="en-US" sz="2200" dirty="0" smtClean="0"/>
              <a:t>potential influence of socioeconomic and environmental factors on the disease</a:t>
            </a:r>
            <a:endParaRPr lang="en-US" sz="2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pic>
        <p:nvPicPr>
          <p:cNvPr id="4" name="Content Placeholder 3"/>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7101" t="22032" r="38594" b="10850"/>
          <a:stretch/>
        </p:blipFill>
        <p:spPr>
          <a:xfrm>
            <a:off x="0" y="6926"/>
            <a:ext cx="4495800" cy="6851074"/>
          </a:xfrm>
        </p:spPr>
      </p:pic>
      <p:sp>
        <p:nvSpPr>
          <p:cNvPr id="6" name="Content Placeholder 5"/>
          <p:cNvSpPr>
            <a:spLocks noGrp="1"/>
          </p:cNvSpPr>
          <p:nvPr>
            <p:ph sz="half" idx="2"/>
          </p:nvPr>
        </p:nvSpPr>
        <p:spPr/>
        <p:txBody>
          <a:bodyPr/>
          <a:lstStyle/>
          <a:p>
            <a:pPr>
              <a:lnSpc>
                <a:spcPct val="150000"/>
              </a:lnSpc>
            </a:pPr>
            <a:r>
              <a:rPr lang="en-US" sz="2200" dirty="0" smtClean="0"/>
              <a:t>Prevalence-</a:t>
            </a:r>
            <a:r>
              <a:rPr lang="en-IN" sz="2200" dirty="0"/>
              <a:t>19.8</a:t>
            </a:r>
            <a:r>
              <a:rPr lang="en-IN" sz="2200" dirty="0" smtClean="0"/>
              <a:t>%</a:t>
            </a:r>
          </a:p>
          <a:p>
            <a:pPr>
              <a:lnSpc>
                <a:spcPct val="150000"/>
              </a:lnSpc>
            </a:pPr>
            <a:r>
              <a:rPr lang="en-US" sz="2200" dirty="0" smtClean="0"/>
              <a:t>Biventricular - 55.5</a:t>
            </a:r>
            <a:r>
              <a:rPr lang="en-US" sz="2200" dirty="0"/>
              <a:t>% </a:t>
            </a:r>
            <a:endParaRPr lang="en-US" sz="2200" dirty="0" smtClean="0"/>
          </a:p>
          <a:p>
            <a:pPr>
              <a:lnSpc>
                <a:spcPct val="150000"/>
              </a:lnSpc>
            </a:pPr>
            <a:r>
              <a:rPr lang="en-US" sz="2200" dirty="0" smtClean="0"/>
              <a:t>Right sided-28.0%</a:t>
            </a:r>
          </a:p>
          <a:p>
            <a:pPr>
              <a:lnSpc>
                <a:spcPct val="150000"/>
              </a:lnSpc>
            </a:pPr>
            <a:r>
              <a:rPr lang="en-IN" sz="2200" dirty="0" smtClean="0"/>
              <a:t>Left sided  -16.6</a:t>
            </a:r>
            <a:r>
              <a:rPr lang="en-IN" sz="2200" dirty="0"/>
              <a:t>% </a:t>
            </a:r>
            <a:endParaRPr lang="en-IN" sz="2200" dirty="0" smtClean="0"/>
          </a:p>
          <a:p>
            <a:pPr>
              <a:lnSpc>
                <a:spcPct val="150000"/>
              </a:lnSpc>
            </a:pPr>
            <a:r>
              <a:rPr lang="en-US" sz="2200" dirty="0" smtClean="0"/>
              <a:t>Symptomatic -</a:t>
            </a:r>
            <a:r>
              <a:rPr lang="en-US" sz="2200" dirty="0"/>
              <a:t> 22.7% </a:t>
            </a:r>
            <a:endParaRPr lang="en-US" sz="2200" dirty="0" smtClean="0"/>
          </a:p>
          <a:p>
            <a:pPr>
              <a:lnSpc>
                <a:spcPct val="150000"/>
              </a:lnSpc>
            </a:pPr>
            <a:r>
              <a:rPr lang="en-US" sz="2200" dirty="0"/>
              <a:t>P</a:t>
            </a:r>
            <a:r>
              <a:rPr lang="en-US" sz="2200" dirty="0" smtClean="0"/>
              <a:t>revalence  </a:t>
            </a:r>
            <a:r>
              <a:rPr lang="en-US" sz="2200" dirty="0"/>
              <a:t>highest </a:t>
            </a:r>
            <a:r>
              <a:rPr lang="en-US" sz="2200" dirty="0" smtClean="0"/>
              <a:t>-10 </a:t>
            </a:r>
            <a:r>
              <a:rPr lang="en-US" sz="2200" dirty="0"/>
              <a:t>to 19 years of </a:t>
            </a:r>
            <a:r>
              <a:rPr lang="en-US" sz="2200" dirty="0" smtClean="0"/>
              <a:t>age</a:t>
            </a:r>
          </a:p>
          <a:p>
            <a:endParaRPr lang="en-IN" dirty="0"/>
          </a:p>
        </p:txBody>
      </p:sp>
    </p:spTree>
    <p:extLst>
      <p:ext uri="{BB962C8B-B14F-4D97-AF65-F5344CB8AC3E}">
        <p14:creationId xmlns:p14="http://schemas.microsoft.com/office/powerpoint/2010/main" val="1462492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eography.png"/>
          <p:cNvPicPr>
            <a:picLocks noGrp="1" noChangeAspect="1"/>
          </p:cNvPicPr>
          <p:nvPr>
            <p:ph idx="1"/>
          </p:nvPr>
        </p:nvPicPr>
        <p:blipFill>
          <a:blip r:embed="rId3"/>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IN" sz="2200" dirty="0" smtClean="0"/>
              <a:t>High density of EMF - </a:t>
            </a:r>
            <a:r>
              <a:rPr lang="en-IN" sz="2200" b="1" dirty="0" smtClean="0"/>
              <a:t>four </a:t>
            </a:r>
            <a:r>
              <a:rPr lang="en-IN" sz="2200" b="1" dirty="0" err="1" smtClean="0"/>
              <a:t>taluks</a:t>
            </a:r>
            <a:r>
              <a:rPr lang="en-IN" sz="2200" b="1" dirty="0" smtClean="0"/>
              <a:t> </a:t>
            </a:r>
            <a:r>
              <a:rPr lang="en-IN" sz="2200" dirty="0" smtClean="0"/>
              <a:t>near the coastline situated within the districts of </a:t>
            </a:r>
            <a:r>
              <a:rPr lang="en-IN" sz="2200" b="1" dirty="0" err="1" smtClean="0"/>
              <a:t>Alapuzha</a:t>
            </a:r>
            <a:r>
              <a:rPr lang="en-IN" sz="2200" b="1" dirty="0" smtClean="0"/>
              <a:t>, Kollam, and </a:t>
            </a:r>
            <a:r>
              <a:rPr lang="en-IN" sz="2200" b="1" dirty="0" err="1" smtClean="0"/>
              <a:t>Pathanamthitta</a:t>
            </a:r>
            <a:endParaRPr lang="en-IN" sz="2200" b="1" dirty="0" smtClean="0"/>
          </a:p>
          <a:p>
            <a:endParaRPr lang="en-IN" sz="2200" dirty="0" smtClean="0"/>
          </a:p>
          <a:p>
            <a:r>
              <a:rPr lang="en-IN" sz="2200" dirty="0" smtClean="0"/>
              <a:t>Two coastal </a:t>
            </a:r>
            <a:r>
              <a:rPr lang="en-IN" sz="2200" dirty="0" err="1" smtClean="0"/>
              <a:t>taluks</a:t>
            </a:r>
            <a:r>
              <a:rPr lang="en-IN" sz="2200" dirty="0" smtClean="0"/>
              <a:t> in </a:t>
            </a:r>
            <a:r>
              <a:rPr lang="en-IN" sz="2200" dirty="0" err="1" smtClean="0"/>
              <a:t>Kollam</a:t>
            </a:r>
            <a:r>
              <a:rPr lang="en-IN" sz="2200" dirty="0" smtClean="0"/>
              <a:t> and </a:t>
            </a:r>
            <a:r>
              <a:rPr lang="en-IN" sz="2200" dirty="0" err="1" smtClean="0"/>
              <a:t>Alapuzha</a:t>
            </a:r>
            <a:r>
              <a:rPr lang="en-IN" sz="2200" dirty="0" smtClean="0"/>
              <a:t> districts are known areas of deposits of </a:t>
            </a:r>
            <a:r>
              <a:rPr lang="en-IN" sz="2200" b="1" dirty="0" smtClean="0"/>
              <a:t>monazite </a:t>
            </a:r>
            <a:r>
              <a:rPr lang="en-IN" sz="2200" dirty="0" smtClean="0"/>
              <a:t>elements in the state</a:t>
            </a:r>
          </a:p>
          <a:p>
            <a:endParaRPr lang="en-IN" sz="2200" dirty="0" smtClean="0"/>
          </a:p>
          <a:p>
            <a:r>
              <a:rPr lang="en-IN" sz="2200" dirty="0" smtClean="0"/>
              <a:t> Geographical distribution is not related to prevalence of </a:t>
            </a:r>
            <a:r>
              <a:rPr lang="en-IN" sz="2200" dirty="0" err="1" smtClean="0"/>
              <a:t>filariasis</a:t>
            </a:r>
            <a:r>
              <a:rPr lang="en-IN" sz="2200" dirty="0" smtClean="0"/>
              <a:t> and </a:t>
            </a:r>
            <a:r>
              <a:rPr lang="en-IN" sz="2200" dirty="0" err="1" smtClean="0"/>
              <a:t>eosinophilia</a:t>
            </a:r>
            <a:endParaRPr lang="en-IN" sz="2200" dirty="0" smtClean="0"/>
          </a:p>
          <a:p>
            <a:endParaRPr lang="en-IN" sz="2200" dirty="0" smtClean="0"/>
          </a:p>
          <a:p>
            <a:r>
              <a:rPr lang="en-IN" sz="2200" dirty="0" smtClean="0"/>
              <a:t>Conclusion - Coexistence of high density of occurrence of EMF and deposits of monazite elements support the geochemical hypothesis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srcRect l="6857" t="33672" r="33164" b="27605"/>
          <a:stretch>
            <a:fillRect/>
          </a:stretch>
        </p:blipFill>
        <p:spPr bwMode="auto">
          <a:xfrm>
            <a:off x="228600" y="2387835"/>
            <a:ext cx="8763000" cy="29506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Pathogenesis</a:t>
            </a:r>
            <a:endParaRPr lang="en-US" dirty="0"/>
          </a:p>
        </p:txBody>
      </p:sp>
      <p:sp>
        <p:nvSpPr>
          <p:cNvPr id="3" name="Content Placeholder 2"/>
          <p:cNvSpPr>
            <a:spLocks noGrp="1"/>
          </p:cNvSpPr>
          <p:nvPr>
            <p:ph idx="1"/>
          </p:nvPr>
        </p:nvSpPr>
        <p:spPr/>
        <p:txBody>
          <a:bodyPr/>
          <a:lstStyle/>
          <a:p>
            <a:pPr>
              <a:buNone/>
            </a:pPr>
            <a:r>
              <a:rPr lang="en-US" dirty="0" smtClean="0"/>
              <a:t>Unclear </a:t>
            </a:r>
          </a:p>
          <a:p>
            <a:pPr>
              <a:buNone/>
            </a:pPr>
            <a:r>
              <a:rPr lang="en-US" dirty="0" smtClean="0"/>
              <a:t>Potential </a:t>
            </a:r>
            <a:r>
              <a:rPr lang="en-US" dirty="0" err="1" smtClean="0"/>
              <a:t>multifactorial</a:t>
            </a:r>
            <a:r>
              <a:rPr lang="en-US" dirty="0" smtClean="0"/>
              <a:t> pathogenesis-</a:t>
            </a:r>
          </a:p>
          <a:p>
            <a:r>
              <a:rPr lang="en-US" sz="2200" dirty="0" err="1" smtClean="0"/>
              <a:t>Eosinophilia</a:t>
            </a:r>
            <a:endParaRPr lang="en-US" sz="2200" dirty="0" smtClean="0"/>
          </a:p>
          <a:p>
            <a:r>
              <a:rPr lang="en-US" sz="2200" dirty="0" smtClean="0"/>
              <a:t>Infectious Disease</a:t>
            </a:r>
          </a:p>
          <a:p>
            <a:r>
              <a:rPr lang="en-US" sz="2200" dirty="0" smtClean="0"/>
              <a:t>Autoimmunity</a:t>
            </a:r>
          </a:p>
          <a:p>
            <a:r>
              <a:rPr lang="en-US" sz="2200" dirty="0" smtClean="0"/>
              <a:t>Environmental Factors</a:t>
            </a:r>
          </a:p>
          <a:p>
            <a:r>
              <a:rPr lang="en-US" sz="2200" dirty="0" smtClean="0"/>
              <a:t>Dietary Factors</a:t>
            </a:r>
          </a:p>
          <a:p>
            <a:r>
              <a:rPr lang="en-US" sz="2200" dirty="0" smtClean="0"/>
              <a:t>Toxins</a:t>
            </a:r>
          </a:p>
          <a:p>
            <a:r>
              <a:rPr lang="en-US" sz="2200" dirty="0" smtClean="0"/>
              <a:t>Genetic Susceptibility</a:t>
            </a:r>
          </a:p>
          <a:p>
            <a:endParaRPr lang="en-US" dirty="0"/>
          </a:p>
        </p:txBody>
      </p:sp>
      <p:pic>
        <p:nvPicPr>
          <p:cNvPr id="4" name="Picture 3" descr="potential multifact.jpeg"/>
          <p:cNvPicPr>
            <a:picLocks noChangeAspect="1"/>
          </p:cNvPicPr>
          <p:nvPr/>
        </p:nvPicPr>
        <p:blipFill>
          <a:blip r:embed="rId2"/>
          <a:stretch>
            <a:fillRect/>
          </a:stretch>
        </p:blipFill>
        <p:spPr>
          <a:xfrm>
            <a:off x="4343400" y="1371600"/>
            <a:ext cx="4800600" cy="5486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err="1" smtClean="0"/>
              <a:t>Eosinophilia</a:t>
            </a:r>
            <a:endParaRPr lang="en-US" sz="3500" dirty="0"/>
          </a:p>
        </p:txBody>
      </p:sp>
      <p:sp>
        <p:nvSpPr>
          <p:cNvPr id="4" name="Text Placeholder 3"/>
          <p:cNvSpPr>
            <a:spLocks noGrp="1"/>
          </p:cNvSpPr>
          <p:nvPr>
            <p:ph type="body" idx="1"/>
          </p:nvPr>
        </p:nvSpPr>
        <p:spPr/>
        <p:txBody>
          <a:bodyPr/>
          <a:lstStyle/>
          <a:p>
            <a:endParaRPr lang="en-US"/>
          </a:p>
        </p:txBody>
      </p:sp>
      <p:sp>
        <p:nvSpPr>
          <p:cNvPr id="5" name="Content Placeholder 4"/>
          <p:cNvSpPr>
            <a:spLocks noGrp="1"/>
          </p:cNvSpPr>
          <p:nvPr>
            <p:ph sz="half" idx="2"/>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6" name="Text Placeholder 5"/>
          <p:cNvSpPr>
            <a:spLocks noGrp="1"/>
          </p:cNvSpPr>
          <p:nvPr>
            <p:ph type="body" sz="quarter" idx="3"/>
          </p:nvPr>
        </p:nvSpPr>
        <p:spPr/>
        <p:txBody>
          <a:bodyPr/>
          <a:lstStyle/>
          <a:p>
            <a:endParaRPr lang="en-US"/>
          </a:p>
        </p:txBody>
      </p:sp>
      <p:pic>
        <p:nvPicPr>
          <p:cNvPr id="8" name="Content Placeholder 7" descr="35653.jpg"/>
          <p:cNvPicPr>
            <a:picLocks noGrp="1" noChangeAspect="1"/>
          </p:cNvPicPr>
          <p:nvPr>
            <p:ph sz="quarter" idx="4"/>
          </p:nvPr>
        </p:nvPicPr>
        <p:blipFill>
          <a:blip r:embed="rId2"/>
          <a:stretch>
            <a:fillRect/>
          </a:stretch>
        </p:blipFill>
        <p:spPr>
          <a:xfrm>
            <a:off x="228600" y="1524000"/>
            <a:ext cx="4110567" cy="3810000"/>
          </a:xfrm>
        </p:spPr>
      </p:pic>
      <p:pic>
        <p:nvPicPr>
          <p:cNvPr id="9" name="Picture 8" descr="83761.jpg"/>
          <p:cNvPicPr>
            <a:picLocks noChangeAspect="1"/>
          </p:cNvPicPr>
          <p:nvPr/>
        </p:nvPicPr>
        <p:blipFill>
          <a:blip r:embed="rId3"/>
          <a:srcRect b="55187"/>
          <a:stretch>
            <a:fillRect/>
          </a:stretch>
        </p:blipFill>
        <p:spPr>
          <a:xfrm>
            <a:off x="4648200" y="2286000"/>
            <a:ext cx="4114800" cy="304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IN" dirty="0"/>
          </a:p>
        </p:txBody>
      </p:sp>
      <p:sp>
        <p:nvSpPr>
          <p:cNvPr id="3" name="Content Placeholder 2"/>
          <p:cNvSpPr>
            <a:spLocks noGrp="1"/>
          </p:cNvSpPr>
          <p:nvPr>
            <p:ph idx="1"/>
          </p:nvPr>
        </p:nvSpPr>
        <p:spPr/>
        <p:txBody>
          <a:bodyPr>
            <a:normAutofit fontScale="62500" lnSpcReduction="20000"/>
          </a:bodyPr>
          <a:lstStyle/>
          <a:p>
            <a:r>
              <a:rPr lang="en-IN" dirty="0"/>
              <a:t>Tropical </a:t>
            </a:r>
            <a:r>
              <a:rPr lang="en-IN" dirty="0" err="1"/>
              <a:t>Endomyocardial</a:t>
            </a:r>
            <a:r>
              <a:rPr lang="en-IN" dirty="0"/>
              <a:t> Fibrosis</a:t>
            </a:r>
            <a:r>
              <a:rPr lang="en-IN" b="1" dirty="0"/>
              <a:t>: </a:t>
            </a:r>
            <a:r>
              <a:rPr lang="en-IN" dirty="0"/>
              <a:t>Natural History, Challenges, and </a:t>
            </a:r>
            <a:r>
              <a:rPr lang="en-IN" dirty="0" smtClean="0"/>
              <a:t>Perspectives</a:t>
            </a:r>
            <a:r>
              <a:rPr lang="en-IN" b="1" dirty="0"/>
              <a:t> </a:t>
            </a:r>
            <a:r>
              <a:rPr lang="en-IN" b="1" dirty="0" smtClean="0"/>
              <a:t> . </a:t>
            </a:r>
            <a:r>
              <a:rPr lang="en-IN" dirty="0" smtClean="0"/>
              <a:t>Antonio</a:t>
            </a:r>
            <a:r>
              <a:rPr lang="en-IN" dirty="0"/>
              <a:t> </a:t>
            </a:r>
            <a:r>
              <a:rPr lang="en-IN" dirty="0" err="1"/>
              <a:t>Grimaldi</a:t>
            </a:r>
            <a:r>
              <a:rPr lang="en-IN" dirty="0"/>
              <a:t>,  Ana Olga </a:t>
            </a:r>
            <a:r>
              <a:rPr lang="en-IN" dirty="0" err="1" smtClean="0"/>
              <a:t>Mocumbi</a:t>
            </a:r>
            <a:endParaRPr lang="en-IN" b="1" dirty="0"/>
          </a:p>
          <a:p>
            <a:endParaRPr lang="en-IN" dirty="0" smtClean="0"/>
          </a:p>
          <a:p>
            <a:r>
              <a:rPr lang="en-IN" dirty="0" smtClean="0"/>
              <a:t>Ana </a:t>
            </a:r>
            <a:r>
              <a:rPr lang="en-IN" dirty="0" err="1" smtClean="0"/>
              <a:t>Mocumbi,How</a:t>
            </a:r>
            <a:r>
              <a:rPr lang="en-IN" dirty="0" smtClean="0"/>
              <a:t> </a:t>
            </a:r>
            <a:r>
              <a:rPr lang="en-IN" dirty="0"/>
              <a:t>Do I Diagnose and Classify </a:t>
            </a:r>
            <a:r>
              <a:rPr lang="en-IN" dirty="0" err="1"/>
              <a:t>Endomyocardial</a:t>
            </a:r>
            <a:r>
              <a:rPr lang="en-IN" dirty="0"/>
              <a:t> Fibrosis in Under-Resourced Settings, </a:t>
            </a:r>
            <a:r>
              <a:rPr lang="en-IN" dirty="0" err="1" smtClean="0"/>
              <a:t>ABCImagemCardiovascular</a:t>
            </a:r>
            <a:r>
              <a:rPr lang="en-IN" dirty="0"/>
              <a:t>, </a:t>
            </a:r>
            <a:r>
              <a:rPr lang="en-IN" b="1" dirty="0"/>
              <a:t>37</a:t>
            </a:r>
            <a:r>
              <a:rPr lang="en-IN" dirty="0"/>
              <a:t>, 1, (2024</a:t>
            </a:r>
            <a:r>
              <a:rPr lang="en-IN" dirty="0" smtClean="0"/>
              <a:t>).</a:t>
            </a:r>
          </a:p>
          <a:p>
            <a:endParaRPr lang="en-IN" dirty="0" smtClean="0"/>
          </a:p>
          <a:p>
            <a:r>
              <a:rPr lang="en-IN" dirty="0"/>
              <a:t>A Population Study of </a:t>
            </a:r>
            <a:r>
              <a:rPr lang="en-IN" dirty="0" err="1"/>
              <a:t>Endomyocardial</a:t>
            </a:r>
            <a:r>
              <a:rPr lang="en-IN" dirty="0"/>
              <a:t> Fibrosis in a Rural Area of </a:t>
            </a:r>
            <a:r>
              <a:rPr lang="en-IN" dirty="0" smtClean="0"/>
              <a:t>Mozambique  :Ana </a:t>
            </a:r>
            <a:r>
              <a:rPr lang="en-IN" dirty="0"/>
              <a:t>Olga </a:t>
            </a:r>
            <a:r>
              <a:rPr lang="en-IN" dirty="0" err="1"/>
              <a:t>Mocumbi</a:t>
            </a:r>
            <a:r>
              <a:rPr lang="en-IN" dirty="0"/>
              <a:t>, M.D., Maria Beatriz Ferreira, M.D., </a:t>
            </a:r>
            <a:r>
              <a:rPr lang="en-IN" dirty="0" smtClean="0"/>
              <a:t>             Ph.D</a:t>
            </a:r>
            <a:r>
              <a:rPr lang="en-IN" dirty="0"/>
              <a:t>., Daniel </a:t>
            </a:r>
            <a:r>
              <a:rPr lang="en-IN" dirty="0" err="1"/>
              <a:t>Sidi</a:t>
            </a:r>
            <a:r>
              <a:rPr lang="en-IN" dirty="0"/>
              <a:t>, M.D., Ph.D., and </a:t>
            </a:r>
            <a:r>
              <a:rPr lang="en-IN" dirty="0" err="1"/>
              <a:t>Magdi</a:t>
            </a:r>
            <a:r>
              <a:rPr lang="en-IN" dirty="0"/>
              <a:t> H. </a:t>
            </a:r>
            <a:r>
              <a:rPr lang="en-IN" dirty="0" err="1"/>
              <a:t>Yacoub</a:t>
            </a:r>
            <a:r>
              <a:rPr lang="en-IN" dirty="0"/>
              <a:t>, </a:t>
            </a:r>
            <a:r>
              <a:rPr lang="en-IN" dirty="0" smtClean="0"/>
              <a:t>F.R.S.</a:t>
            </a:r>
            <a:r>
              <a:rPr lang="en-IN" b="1" dirty="0"/>
              <a:t/>
            </a:r>
            <a:br>
              <a:rPr lang="en-IN" b="1" dirty="0"/>
            </a:br>
            <a:endParaRPr lang="en-IN" dirty="0" smtClean="0"/>
          </a:p>
          <a:p>
            <a:r>
              <a:rPr lang="en-IN" dirty="0" err="1"/>
              <a:t>Bhatti</a:t>
            </a:r>
            <a:r>
              <a:rPr lang="en-IN" dirty="0"/>
              <a:t> K, </a:t>
            </a:r>
            <a:r>
              <a:rPr lang="en-IN" dirty="0" err="1"/>
              <a:t>Bandlamudi</a:t>
            </a:r>
            <a:r>
              <a:rPr lang="en-IN" dirty="0"/>
              <a:t> M, Lopez-</a:t>
            </a:r>
            <a:r>
              <a:rPr lang="en-IN" dirty="0" err="1"/>
              <a:t>Mattei</a:t>
            </a:r>
            <a:r>
              <a:rPr lang="en-IN" dirty="0"/>
              <a:t> J. </a:t>
            </a:r>
            <a:r>
              <a:rPr lang="en-IN" dirty="0" err="1"/>
              <a:t>Endomyocardial</a:t>
            </a:r>
            <a:r>
              <a:rPr lang="en-IN" dirty="0"/>
              <a:t> Fibrosis. [Updated 2022 Aug 8]. In: </a:t>
            </a:r>
            <a:r>
              <a:rPr lang="en-IN" dirty="0" err="1"/>
              <a:t>StatPearls</a:t>
            </a:r>
            <a:r>
              <a:rPr lang="en-IN" dirty="0"/>
              <a:t> [Internet]. Treasure Island (FL): </a:t>
            </a:r>
            <a:r>
              <a:rPr lang="en-IN" dirty="0" err="1"/>
              <a:t>StatPearls</a:t>
            </a:r>
            <a:r>
              <a:rPr lang="en-IN" dirty="0"/>
              <a:t> Publishing; 2024 Jan-. Available from: https://www.ncbi.nlm.nih.gov/books/NBK513293/</a:t>
            </a:r>
          </a:p>
        </p:txBody>
      </p:sp>
    </p:spTree>
    <p:extLst>
      <p:ext uri="{BB962C8B-B14F-4D97-AF65-F5344CB8AC3E}">
        <p14:creationId xmlns:p14="http://schemas.microsoft.com/office/powerpoint/2010/main" val="459701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sz="2400" dirty="0" err="1" smtClean="0"/>
              <a:t>eosinophil</a:t>
            </a:r>
            <a:r>
              <a:rPr lang="en-US" sz="2400" dirty="0" smtClean="0"/>
              <a:t>–mast cell–fibroblast cross-talk</a:t>
            </a:r>
            <a:endParaRPr lang="en-US" sz="2400" dirty="0"/>
          </a:p>
        </p:txBody>
      </p:sp>
      <p:pic>
        <p:nvPicPr>
          <p:cNvPr id="9" name="Content Placeholder 8" descr="mast cell.jpg"/>
          <p:cNvPicPr>
            <a:picLocks noGrp="1" noChangeAspect="1"/>
          </p:cNvPicPr>
          <p:nvPr>
            <p:ph idx="1"/>
          </p:nvPr>
        </p:nvPicPr>
        <p:blipFill>
          <a:blip r:embed="rId3"/>
          <a:stretch>
            <a:fillRect/>
          </a:stretch>
        </p:blipFill>
        <p:spPr>
          <a:xfrm>
            <a:off x="1676400" y="1219200"/>
            <a:ext cx="6019800" cy="3581400"/>
          </a:xfrm>
        </p:spPr>
      </p:pic>
      <p:sp>
        <p:nvSpPr>
          <p:cNvPr id="10" name="Rectangle 9"/>
          <p:cNvSpPr/>
          <p:nvPr/>
        </p:nvSpPr>
        <p:spPr>
          <a:xfrm>
            <a:off x="838200" y="5105400"/>
            <a:ext cx="7315200" cy="369332"/>
          </a:xfrm>
          <a:prstGeom prst="rect">
            <a:avLst/>
          </a:prstGeom>
        </p:spPr>
        <p:txBody>
          <a:bodyPr wrap="square">
            <a:spAutoFit/>
          </a:bodyPr>
          <a:lstStyle/>
          <a:p>
            <a:r>
              <a:rPr lang="en-US" dirty="0" smtClean="0"/>
              <a:t>- Triggers synthesis of collagen by fibroblasts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000" dirty="0" smtClean="0"/>
              <a:t>Infectious Disease</a:t>
            </a:r>
            <a:endParaRPr lang="en-US" sz="3000" dirty="0"/>
          </a:p>
        </p:txBody>
      </p:sp>
      <p:sp>
        <p:nvSpPr>
          <p:cNvPr id="3" name="Content Placeholder 2"/>
          <p:cNvSpPr>
            <a:spLocks noGrp="1"/>
          </p:cNvSpPr>
          <p:nvPr>
            <p:ph idx="1"/>
          </p:nvPr>
        </p:nvSpPr>
        <p:spPr/>
        <p:txBody>
          <a:bodyPr>
            <a:normAutofit/>
          </a:bodyPr>
          <a:lstStyle/>
          <a:p>
            <a:r>
              <a:rPr lang="en-US" sz="2200" dirty="0" smtClean="0"/>
              <a:t>Prevalence  of parasites in the endemic countries</a:t>
            </a:r>
          </a:p>
          <a:p>
            <a:r>
              <a:rPr lang="en-US" sz="2200" dirty="0" err="1" smtClean="0"/>
              <a:t>Hyperimmune</a:t>
            </a:r>
            <a:r>
              <a:rPr lang="en-US" sz="2200" dirty="0" smtClean="0"/>
              <a:t>  malaria-related </a:t>
            </a:r>
            <a:r>
              <a:rPr lang="en-US" sz="2200" dirty="0" err="1" smtClean="0"/>
              <a:t>splenomegaly</a:t>
            </a:r>
            <a:r>
              <a:rPr lang="en-US" sz="2200" dirty="0" smtClean="0"/>
              <a:t> among Rwandan immigrants affected by EMF</a:t>
            </a:r>
          </a:p>
          <a:p>
            <a:endParaRPr lang="en-US" sz="2200" dirty="0" smtClean="0"/>
          </a:p>
          <a:p>
            <a:r>
              <a:rPr lang="en-US" sz="2400" i="1" dirty="0" smtClean="0"/>
              <a:t>Plasmodium</a:t>
            </a:r>
            <a:r>
              <a:rPr lang="en-US" sz="2400" dirty="0" smtClean="0"/>
              <a:t> species</a:t>
            </a:r>
          </a:p>
          <a:p>
            <a:r>
              <a:rPr lang="en-US" sz="2400" dirty="0" smtClean="0"/>
              <a:t> Microfilaria</a:t>
            </a:r>
          </a:p>
          <a:p>
            <a:r>
              <a:rPr lang="en-US" sz="2400" i="1" dirty="0" err="1" smtClean="0"/>
              <a:t>Schistosoma</a:t>
            </a:r>
            <a:endParaRPr lang="en-US" sz="2400" i="1" dirty="0" smtClean="0"/>
          </a:p>
          <a:p>
            <a:r>
              <a:rPr lang="en-US" sz="2400" i="1" dirty="0" err="1" smtClean="0"/>
              <a:t>Helminths</a:t>
            </a:r>
            <a:endParaRPr lang="en-US" sz="2400" i="1" dirty="0" smtClean="0"/>
          </a:p>
          <a:p>
            <a:r>
              <a:rPr lang="en-US" sz="2400" dirty="0" err="1" smtClean="0"/>
              <a:t>Arboviruses</a:t>
            </a:r>
            <a:endParaRPr lang="en-US" sz="2400" dirty="0" smtClean="0"/>
          </a:p>
          <a:p>
            <a:r>
              <a:rPr lang="en-US" sz="2400" i="1" dirty="0" err="1" smtClean="0"/>
              <a:t>Toxoplasma</a:t>
            </a:r>
            <a:endParaRPr lang="en-US" sz="2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200" dirty="0" smtClean="0"/>
              <a:t> lack of difference in parasitic loads between EMF patients compared with control subjects</a:t>
            </a:r>
          </a:p>
          <a:p>
            <a:r>
              <a:rPr lang="en-IN" sz="2000" dirty="0" smtClean="0"/>
              <a:t>countries with similar burdens of malaria and </a:t>
            </a:r>
            <a:r>
              <a:rPr lang="en-IN" sz="2000" dirty="0" err="1" smtClean="0"/>
              <a:t>filariasis</a:t>
            </a:r>
            <a:r>
              <a:rPr lang="en-IN" sz="2000" dirty="0" smtClean="0"/>
              <a:t> - do not have reported cases of EMF</a:t>
            </a:r>
            <a:endParaRPr lang="en-US" sz="2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smtClean="0"/>
              <a:t>Environmental Factors, Dietary Factors, and Toxins</a:t>
            </a:r>
            <a:r>
              <a:rPr lang="en-US" sz="3200" b="1" dirty="0" smtClean="0"/>
              <a:t/>
            </a:r>
            <a:br>
              <a:rPr lang="en-US" sz="3200" b="1" dirty="0" smtClean="0"/>
            </a:br>
            <a:endParaRPr lang="en-US" sz="3000" dirty="0"/>
          </a:p>
        </p:txBody>
      </p:sp>
      <p:sp>
        <p:nvSpPr>
          <p:cNvPr id="3" name="Content Placeholder 2"/>
          <p:cNvSpPr>
            <a:spLocks noGrp="1"/>
          </p:cNvSpPr>
          <p:nvPr>
            <p:ph idx="1"/>
          </p:nvPr>
        </p:nvSpPr>
        <p:spPr/>
        <p:txBody>
          <a:bodyPr>
            <a:normAutofit/>
          </a:bodyPr>
          <a:lstStyle/>
          <a:p>
            <a:r>
              <a:rPr lang="en-US" sz="2200" dirty="0" smtClean="0"/>
              <a:t>Magnesium deficiency</a:t>
            </a:r>
          </a:p>
          <a:p>
            <a:r>
              <a:rPr lang="en-US" sz="2200" dirty="0" smtClean="0"/>
              <a:t>Cerium toxicity-increased quantities in affected areas</a:t>
            </a:r>
          </a:p>
          <a:p>
            <a:r>
              <a:rPr lang="en-US" sz="2200" dirty="0" err="1" smtClean="0"/>
              <a:t>Cyanogenic</a:t>
            </a:r>
            <a:r>
              <a:rPr lang="en-US" sz="2200" dirty="0" smtClean="0"/>
              <a:t>  glycosides</a:t>
            </a:r>
          </a:p>
          <a:p>
            <a:r>
              <a:rPr lang="en-US" sz="2200" dirty="0" smtClean="0"/>
              <a:t>High  vitamin D</a:t>
            </a:r>
          </a:p>
          <a:p>
            <a:r>
              <a:rPr lang="en-US" sz="2200" dirty="0" smtClean="0"/>
              <a:t>Serotonin  toxicity</a:t>
            </a:r>
          </a:p>
          <a:p>
            <a:r>
              <a:rPr lang="en-US" sz="2200" dirty="0" smtClean="0"/>
              <a:t>Herbal preparations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553200"/>
          </a:xfrm>
        </p:spPr>
        <p:txBody>
          <a:bodyPr>
            <a:normAutofit/>
          </a:bodyPr>
          <a:lstStyle/>
          <a:p>
            <a:pPr>
              <a:buNone/>
            </a:pPr>
            <a:r>
              <a:rPr lang="en-US" dirty="0" smtClean="0"/>
              <a:t>Cassava </a:t>
            </a:r>
            <a:endParaRPr lang="en-US" sz="2200" dirty="0" smtClean="0"/>
          </a:p>
          <a:p>
            <a:r>
              <a:rPr lang="en-US" sz="2200" dirty="0" smtClean="0"/>
              <a:t>Important  dietary staple for &gt;500 million people in developing countries</a:t>
            </a:r>
            <a:endParaRPr lang="en-US" sz="2200" baseline="30000" dirty="0" smtClean="0"/>
          </a:p>
          <a:p>
            <a:r>
              <a:rPr lang="en-US" sz="2200" dirty="0" smtClean="0"/>
              <a:t>cheaper -    proper processing/cooking</a:t>
            </a:r>
          </a:p>
          <a:p>
            <a:endParaRPr lang="en-US" sz="2200" dirty="0" smtClean="0"/>
          </a:p>
          <a:p>
            <a:pPr>
              <a:buNone/>
            </a:pPr>
            <a:endParaRPr lang="en-US" sz="2200" dirty="0" smtClean="0"/>
          </a:p>
          <a:p>
            <a:r>
              <a:rPr lang="en-US" sz="2200" dirty="0" smtClean="0"/>
              <a:t>Toxic  </a:t>
            </a:r>
            <a:r>
              <a:rPr lang="en-US" sz="2200" dirty="0" err="1" smtClean="0"/>
              <a:t>cyanogenic</a:t>
            </a:r>
            <a:r>
              <a:rPr lang="en-US" sz="2200" dirty="0" smtClean="0"/>
              <a:t> glycoside - </a:t>
            </a:r>
            <a:r>
              <a:rPr lang="en-US" sz="2200" dirty="0" err="1" smtClean="0"/>
              <a:t>linamarin</a:t>
            </a:r>
            <a:r>
              <a:rPr lang="en-US" sz="2200" dirty="0" smtClean="0"/>
              <a:t> </a:t>
            </a:r>
            <a:r>
              <a:rPr lang="en-US" sz="2200" dirty="0" smtClean="0">
                <a:sym typeface="Wingdings" pitchFamily="2" charset="2"/>
              </a:rPr>
              <a:t> </a:t>
            </a:r>
          </a:p>
          <a:p>
            <a:pPr>
              <a:buNone/>
            </a:pPr>
            <a:r>
              <a:rPr lang="en-US" sz="2200" dirty="0" smtClean="0"/>
              <a:t>     liberate hydrogen cyanide in the gut </a:t>
            </a:r>
          </a:p>
          <a:p>
            <a:pPr>
              <a:buNone/>
            </a:pPr>
            <a:endParaRPr lang="en-US" sz="2200" dirty="0" smtClean="0"/>
          </a:p>
          <a:p>
            <a:r>
              <a:rPr lang="en-US" sz="2200" dirty="0" err="1" smtClean="0"/>
              <a:t>sublethal</a:t>
            </a:r>
            <a:r>
              <a:rPr lang="en-US" sz="2200" dirty="0" smtClean="0"/>
              <a:t> doses of cyanide </a:t>
            </a:r>
            <a:r>
              <a:rPr lang="en-US" sz="2200" dirty="0" smtClean="0">
                <a:sym typeface="Wingdings" pitchFamily="2" charset="2"/>
              </a:rPr>
              <a:t></a:t>
            </a:r>
            <a:r>
              <a:rPr lang="en-US" sz="2200" dirty="0" smtClean="0"/>
              <a:t>Tissue hypoxia and lipid </a:t>
            </a:r>
            <a:r>
              <a:rPr lang="en-US" sz="2200" dirty="0" err="1" smtClean="0"/>
              <a:t>peroxidation</a:t>
            </a:r>
            <a:r>
              <a:rPr lang="en-US" sz="2200" dirty="0" smtClean="0">
                <a:sym typeface="Wingdings" pitchFamily="2" charset="2"/>
              </a:rPr>
              <a:t> alters</a:t>
            </a:r>
            <a:r>
              <a:rPr lang="en-US" sz="2200" dirty="0" smtClean="0"/>
              <a:t> myocardial cell biology</a:t>
            </a:r>
          </a:p>
          <a:p>
            <a:endParaRPr lang="en-US" sz="2200" dirty="0" smtClean="0"/>
          </a:p>
          <a:p>
            <a:r>
              <a:rPr lang="en-US" sz="2200" dirty="0" smtClean="0"/>
              <a:t>Animal  models-  development of intracellular vacuoles, </a:t>
            </a:r>
            <a:r>
              <a:rPr lang="en-US" sz="2200" dirty="0" err="1" smtClean="0"/>
              <a:t>endocardial</a:t>
            </a:r>
            <a:r>
              <a:rPr lang="en-US" sz="2200" dirty="0" smtClean="0"/>
              <a:t> thickening, and interstitial fibrosis</a:t>
            </a:r>
            <a:endParaRPr lang="en-US" sz="2200" dirty="0"/>
          </a:p>
        </p:txBody>
      </p:sp>
      <p:pic>
        <p:nvPicPr>
          <p:cNvPr id="4" name="Picture 3" descr="casava.jpg"/>
          <p:cNvPicPr>
            <a:picLocks noChangeAspect="1"/>
          </p:cNvPicPr>
          <p:nvPr/>
        </p:nvPicPr>
        <p:blipFill>
          <a:blip r:embed="rId3"/>
          <a:srcRect l="8318" r="2261"/>
          <a:stretch>
            <a:fillRect/>
          </a:stretch>
        </p:blipFill>
        <p:spPr>
          <a:xfrm>
            <a:off x="5410200" y="1219200"/>
            <a:ext cx="3276600" cy="28194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000" dirty="0" smtClean="0"/>
              <a:t>Genetic susceptibility</a:t>
            </a:r>
            <a:endParaRPr lang="en-US" sz="3000" dirty="0"/>
          </a:p>
        </p:txBody>
      </p:sp>
      <p:sp>
        <p:nvSpPr>
          <p:cNvPr id="3" name="Content Placeholder 2"/>
          <p:cNvSpPr>
            <a:spLocks noGrp="1"/>
          </p:cNvSpPr>
          <p:nvPr>
            <p:ph idx="1"/>
          </p:nvPr>
        </p:nvSpPr>
        <p:spPr/>
        <p:txBody>
          <a:bodyPr>
            <a:normAutofit/>
          </a:bodyPr>
          <a:lstStyle/>
          <a:p>
            <a:r>
              <a:rPr lang="en-US" sz="2200" dirty="0" smtClean="0"/>
              <a:t>Instances of familial occurrence</a:t>
            </a:r>
            <a:endParaRPr lang="en-US" sz="2200" baseline="30000" dirty="0" smtClean="0"/>
          </a:p>
          <a:p>
            <a:r>
              <a:rPr lang="en-US" sz="2200" dirty="0" smtClean="0"/>
              <a:t>Rare  cases among very young children</a:t>
            </a:r>
          </a:p>
          <a:p>
            <a:r>
              <a:rPr lang="en-US" sz="2200" dirty="0" smtClean="0"/>
              <a:t>Ethnic clustering of cases</a:t>
            </a:r>
          </a:p>
          <a:p>
            <a:endParaRPr lang="en-US" sz="2200" dirty="0" smtClean="0"/>
          </a:p>
          <a:p>
            <a:r>
              <a:rPr lang="en-US" sz="2200" dirty="0" smtClean="0"/>
              <a:t>Role  of genetic predisposition in EMF is unclear at present </a:t>
            </a:r>
            <a:endParaRPr lang="en-US" sz="2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Pathology</a:t>
            </a:r>
            <a:endParaRPr lang="en-US" dirty="0"/>
          </a:p>
        </p:txBody>
      </p:sp>
      <p:sp>
        <p:nvSpPr>
          <p:cNvPr id="3" name="Content Placeholder 2"/>
          <p:cNvSpPr>
            <a:spLocks noGrp="1"/>
          </p:cNvSpPr>
          <p:nvPr>
            <p:ph idx="1"/>
          </p:nvPr>
        </p:nvSpPr>
        <p:spPr/>
        <p:txBody>
          <a:bodyPr>
            <a:normAutofit/>
          </a:bodyPr>
          <a:lstStyle/>
          <a:p>
            <a:pPr>
              <a:buNone/>
            </a:pPr>
            <a:r>
              <a:rPr lang="en-US" dirty="0" smtClean="0"/>
              <a:t>Histopathology</a:t>
            </a:r>
          </a:p>
          <a:p>
            <a:pPr>
              <a:lnSpc>
                <a:spcPct val="150000"/>
              </a:lnSpc>
            </a:pPr>
            <a:r>
              <a:rPr lang="en-US" sz="2200" dirty="0" err="1" smtClean="0"/>
              <a:t>Endocardial</a:t>
            </a:r>
            <a:r>
              <a:rPr lang="en-US" sz="2200" dirty="0" smtClean="0"/>
              <a:t>  thickening –hallmark- a feature of advanced disease</a:t>
            </a:r>
          </a:p>
          <a:p>
            <a:pPr>
              <a:lnSpc>
                <a:spcPct val="150000"/>
              </a:lnSpc>
            </a:pPr>
            <a:r>
              <a:rPr lang="en-US" sz="2200" dirty="0" smtClean="0"/>
              <a:t>No  primary involvement of extra-cardiac organs</a:t>
            </a:r>
          </a:p>
          <a:p>
            <a:pPr>
              <a:lnSpc>
                <a:spcPct val="150000"/>
              </a:lnSpc>
            </a:pPr>
            <a:r>
              <a:rPr lang="en-US" sz="2200" dirty="0" smtClean="0"/>
              <a:t>Mild to moderate inflammatory infiltrates -lymphocytes </a:t>
            </a:r>
            <a:r>
              <a:rPr lang="en-US" sz="2200" dirty="0" smtClean="0">
                <a:sym typeface="Wingdings" pitchFamily="2" charset="2"/>
              </a:rPr>
              <a:t></a:t>
            </a:r>
            <a:r>
              <a:rPr lang="en-US" sz="2200" dirty="0" smtClean="0"/>
              <a:t>interface between the endocardium and the myocardium</a:t>
            </a:r>
          </a:p>
          <a:p>
            <a:pPr>
              <a:lnSpc>
                <a:spcPct val="150000"/>
              </a:lnSpc>
            </a:pPr>
            <a:r>
              <a:rPr lang="en-US" sz="2200" dirty="0" smtClean="0"/>
              <a:t>Inflammatory  infiltrates, interstitial fibrosis, and scars</a:t>
            </a:r>
            <a:endParaRPr lang="en-US" sz="2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304800"/>
            <a:ext cx="8229600" cy="5821363"/>
          </a:xfrm>
        </p:spPr>
        <p:txBody>
          <a:bodyPr>
            <a:normAutofit/>
          </a:bodyPr>
          <a:lstStyle/>
          <a:p>
            <a:pPr>
              <a:buNone/>
            </a:pPr>
            <a:r>
              <a:rPr lang="en-US" sz="2400" dirty="0" err="1" smtClean="0"/>
              <a:t>Macroscopical</a:t>
            </a:r>
            <a:r>
              <a:rPr lang="en-US" sz="2400" dirty="0" smtClean="0"/>
              <a:t> appearance</a:t>
            </a:r>
          </a:p>
          <a:p>
            <a:pPr>
              <a:buNone/>
            </a:pPr>
            <a:endParaRPr lang="en-US" sz="2200" dirty="0" smtClean="0"/>
          </a:p>
          <a:p>
            <a:endParaRPr lang="en-US" sz="2200" dirty="0" smtClean="0"/>
          </a:p>
          <a:p>
            <a:r>
              <a:rPr lang="en-US" sz="2200" dirty="0" smtClean="0"/>
              <a:t>Pericardial  sac -adhesions between the parietal and visceral layers. </a:t>
            </a:r>
          </a:p>
          <a:p>
            <a:r>
              <a:rPr lang="en-US" sz="2200" dirty="0" smtClean="0"/>
              <a:t>ventricles look small with grossly dilated atria</a:t>
            </a:r>
          </a:p>
          <a:p>
            <a:r>
              <a:rPr lang="en-US" sz="2200" dirty="0" smtClean="0"/>
              <a:t>Thrombosis and fibrosis are characteristically prominent in ventricular apices and at the posterior wall of the left ventricle, behind the posterior leaflet of the mitral valve </a:t>
            </a:r>
            <a:endParaRPr lang="en-US" sz="2200" u="sng" dirty="0" smtClean="0"/>
          </a:p>
          <a:p>
            <a:r>
              <a:rPr lang="en-US" sz="2200" dirty="0" smtClean="0"/>
              <a:t>Scar  tissue- apical obliteration</a:t>
            </a:r>
          </a:p>
          <a:p>
            <a:pPr>
              <a:buNone/>
            </a:pPr>
            <a:r>
              <a:rPr lang="en-US" sz="2200" dirty="0" smtClean="0"/>
              <a:t>                        -fixation, and obliteration of the papillary muscles and </a:t>
            </a:r>
            <a:r>
              <a:rPr lang="en-US" sz="2200" dirty="0" err="1" smtClean="0"/>
              <a:t>chordae</a:t>
            </a:r>
            <a:r>
              <a:rPr lang="en-US" sz="2200" dirty="0" smtClean="0"/>
              <a:t> </a:t>
            </a:r>
            <a:r>
              <a:rPr lang="en-US" sz="2200" dirty="0" err="1" smtClean="0"/>
              <a:t>tendineae</a:t>
            </a:r>
            <a:r>
              <a:rPr lang="en-US" sz="2200" dirty="0" smtClean="0"/>
              <a:t>. </a:t>
            </a:r>
          </a:p>
          <a:p>
            <a:r>
              <a:rPr lang="en-US" sz="2200" dirty="0" smtClean="0"/>
              <a:t>LV apex is frequently scarred and </a:t>
            </a:r>
            <a:r>
              <a:rPr lang="en-US" sz="2200" dirty="0" err="1" smtClean="0"/>
              <a:t>thrombosed</a:t>
            </a:r>
            <a:r>
              <a:rPr lang="en-US" sz="2200" dirty="0" smtClean="0"/>
              <a:t>, but never contracted.</a:t>
            </a:r>
          </a:p>
          <a:p>
            <a:r>
              <a:rPr lang="en-US" sz="2200" dirty="0" smtClean="0"/>
              <a:t> </a:t>
            </a:r>
            <a:r>
              <a:rPr lang="en-US" sz="2200" dirty="0" err="1" smtClean="0"/>
              <a:t>semilunar</a:t>
            </a:r>
            <a:r>
              <a:rPr lang="en-US" sz="2200" dirty="0" smtClean="0"/>
              <a:t> valves and the great vessels are usually not involved</a:t>
            </a:r>
            <a:endParaRPr lang="en-US" sz="2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www.mdconsult.com/books/bbmapAsset?appID=MDC&amp;isbn=978-0-323-08593-9&amp;eid=4-u1.0-B978-0-323-08593-9..00076-0..f075-002-9780323085939&amp;assetType=full"/>
          <p:cNvPicPr>
            <a:picLocks noGrp="1" noChangeAspect="1" noChangeArrowheads="1"/>
          </p:cNvPicPr>
          <p:nvPr>
            <p:ph idx="1"/>
          </p:nvPr>
        </p:nvPicPr>
        <p:blipFill>
          <a:blip r:embed="rId3"/>
          <a:srcRect l="3125"/>
          <a:stretch>
            <a:fillRect/>
          </a:stretch>
        </p:blipFill>
        <p:spPr bwMode="auto">
          <a:xfrm>
            <a:off x="152400" y="1371600"/>
            <a:ext cx="4572000" cy="4267200"/>
          </a:xfrm>
          <a:prstGeom prst="rect">
            <a:avLst/>
          </a:prstGeom>
          <a:noFill/>
        </p:spPr>
      </p:pic>
      <p:pic>
        <p:nvPicPr>
          <p:cNvPr id="5" name="Picture 2"/>
          <p:cNvPicPr>
            <a:picLocks noChangeAspect="1" noChangeArrowheads="1"/>
          </p:cNvPicPr>
          <p:nvPr/>
        </p:nvPicPr>
        <p:blipFill>
          <a:blip r:embed="rId4" cstate="print"/>
          <a:srcRect l="56037" t="35356" r="14112" b="22553"/>
          <a:stretch>
            <a:fillRect/>
          </a:stretch>
        </p:blipFill>
        <p:spPr bwMode="auto">
          <a:xfrm>
            <a:off x="4876800" y="1371600"/>
            <a:ext cx="3886200"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400" dirty="0" smtClean="0"/>
              <a:t>Microscopy</a:t>
            </a:r>
          </a:p>
          <a:p>
            <a:pPr>
              <a:buNone/>
            </a:pPr>
            <a:endParaRPr lang="en-US" sz="2200" dirty="0" smtClean="0"/>
          </a:p>
          <a:p>
            <a:r>
              <a:rPr lang="en-US" sz="2200" dirty="0" smtClean="0"/>
              <a:t>Fibro -collagen tissue deposition underneath the endothelial layer of the </a:t>
            </a:r>
            <a:r>
              <a:rPr lang="en-US" sz="2200" dirty="0" err="1" smtClean="0"/>
              <a:t>endocardium</a:t>
            </a:r>
            <a:r>
              <a:rPr lang="en-US" sz="2200" dirty="0" smtClean="0"/>
              <a:t> </a:t>
            </a:r>
          </a:p>
          <a:p>
            <a:endParaRPr lang="en-US" sz="2200" dirty="0" smtClean="0"/>
          </a:p>
          <a:p>
            <a:r>
              <a:rPr lang="en-US" sz="2200" dirty="0" smtClean="0"/>
              <a:t>Mild to moderate inflammatory infiltrates -lymphocytes </a:t>
            </a:r>
            <a:r>
              <a:rPr lang="en-US" sz="2200" dirty="0" smtClean="0">
                <a:sym typeface="Wingdings" pitchFamily="2" charset="2"/>
              </a:rPr>
              <a:t></a:t>
            </a:r>
            <a:r>
              <a:rPr lang="en-US" sz="2200" dirty="0" smtClean="0"/>
              <a:t>interface between the </a:t>
            </a:r>
            <a:r>
              <a:rPr lang="en-US" sz="2200" dirty="0" err="1" smtClean="0"/>
              <a:t>endocardium</a:t>
            </a:r>
            <a:r>
              <a:rPr lang="en-US" sz="2200" dirty="0" smtClean="0"/>
              <a:t> and the myocardium</a:t>
            </a:r>
          </a:p>
          <a:p>
            <a:endParaRPr lang="en-US" sz="2200" dirty="0" smtClean="0"/>
          </a:p>
          <a:p>
            <a:r>
              <a:rPr lang="en-US" sz="2200" dirty="0" smtClean="0"/>
              <a:t>Intense  </a:t>
            </a:r>
            <a:r>
              <a:rPr lang="en-US" sz="2200" dirty="0" err="1" smtClean="0"/>
              <a:t>eosinophilic</a:t>
            </a:r>
            <a:r>
              <a:rPr lang="en-US" sz="2200" dirty="0" smtClean="0"/>
              <a:t> infiltrates - unusual</a:t>
            </a:r>
            <a:r>
              <a:rPr lang="en-US"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533400"/>
            <a:ext cx="8229600" cy="5592763"/>
          </a:xfrm>
        </p:spPr>
        <p:txBody>
          <a:bodyPr>
            <a:normAutofit/>
          </a:bodyPr>
          <a:lstStyle/>
          <a:p>
            <a:r>
              <a:rPr lang="en-IN" sz="2000" dirty="0" err="1"/>
              <a:t>Endomyocardiofibrosis</a:t>
            </a:r>
            <a:r>
              <a:rPr lang="en-IN" sz="2000" dirty="0"/>
              <a:t> in the Americas Collaborative Study: The EMF-SIAC Registry,  Current Problems in Cardiology, </a:t>
            </a:r>
            <a:r>
              <a:rPr lang="en-IN" sz="2000" dirty="0" smtClean="0"/>
              <a:t>2023Cristhian </a:t>
            </a:r>
            <a:r>
              <a:rPr lang="en-IN" sz="2000" dirty="0"/>
              <a:t>E. </a:t>
            </a:r>
            <a:r>
              <a:rPr lang="en-IN" sz="2000" dirty="0" err="1"/>
              <a:t>Scatularo</a:t>
            </a:r>
            <a:r>
              <a:rPr lang="en-IN" sz="2000" dirty="0"/>
              <a:t>, Edith </a:t>
            </a:r>
            <a:r>
              <a:rPr lang="en-IN" sz="2000" dirty="0" err="1"/>
              <a:t>Liliana</a:t>
            </a:r>
            <a:r>
              <a:rPr lang="en-IN" sz="2000" dirty="0"/>
              <a:t> Posada </a:t>
            </a:r>
            <a:r>
              <a:rPr lang="en-IN" sz="2000" dirty="0" err="1"/>
              <a:t>Martínez</a:t>
            </a:r>
            <a:r>
              <a:rPr lang="en-IN" sz="2000" dirty="0"/>
              <a:t>, Ana C. Alba, </a:t>
            </a:r>
            <a:r>
              <a:rPr lang="en-IN" sz="2000" dirty="0" err="1"/>
              <a:t>María</a:t>
            </a:r>
            <a:r>
              <a:rPr lang="en-IN" sz="2000" dirty="0"/>
              <a:t> F. </a:t>
            </a:r>
            <a:r>
              <a:rPr lang="en-IN" sz="2000" dirty="0" err="1"/>
              <a:t>Renedo</a:t>
            </a:r>
            <a:r>
              <a:rPr lang="en-IN" sz="2000" dirty="0"/>
              <a:t>, Mariano N </a:t>
            </a:r>
            <a:r>
              <a:rPr lang="en-IN" sz="2000" dirty="0" err="1"/>
              <a:t>Llober</a:t>
            </a:r>
            <a:r>
              <a:rPr lang="en-IN" sz="2000" dirty="0"/>
              <a:t>, Melisa </a:t>
            </a:r>
            <a:r>
              <a:rPr lang="en-IN" sz="2000" dirty="0" err="1"/>
              <a:t>Elfman</a:t>
            </a:r>
            <a:r>
              <a:rPr lang="en-IN" sz="2000" dirty="0"/>
              <a:t>, Diego Pérez de </a:t>
            </a:r>
            <a:r>
              <a:rPr lang="en-IN" sz="2000" dirty="0" err="1"/>
              <a:t>Arenaza</a:t>
            </a:r>
            <a:r>
              <a:rPr lang="en-IN" sz="2000" dirty="0"/>
              <a:t>, </a:t>
            </a:r>
            <a:r>
              <a:rPr lang="en-IN" sz="2000" dirty="0" err="1"/>
              <a:t>Mirta</a:t>
            </a:r>
            <a:r>
              <a:rPr lang="en-IN" sz="2000" dirty="0"/>
              <a:t> </a:t>
            </a:r>
            <a:r>
              <a:rPr lang="en-IN" sz="2000" dirty="0" err="1"/>
              <a:t>Diez</a:t>
            </a:r>
            <a:r>
              <a:rPr lang="en-IN" sz="2000" dirty="0"/>
              <a:t>, Clara </a:t>
            </a:r>
            <a:r>
              <a:rPr lang="en-IN" sz="2000" dirty="0" err="1"/>
              <a:t>Saldarriaga</a:t>
            </a:r>
            <a:r>
              <a:rPr lang="en-IN" sz="2000" dirty="0"/>
              <a:t>, Eugenio </a:t>
            </a:r>
            <a:r>
              <a:rPr lang="en-IN" sz="2000" dirty="0" err="1"/>
              <a:t>Cingolani</a:t>
            </a:r>
            <a:r>
              <a:rPr lang="en-IN" sz="2000" dirty="0"/>
              <a:t>, </a:t>
            </a:r>
            <a:r>
              <a:rPr lang="en-IN" sz="2000" dirty="0" err="1"/>
              <a:t>María</a:t>
            </a:r>
            <a:r>
              <a:rPr lang="en-IN" sz="2000" dirty="0"/>
              <a:t> Ines Sosa </a:t>
            </a:r>
            <a:r>
              <a:rPr lang="en-IN" sz="2000" dirty="0" err="1"/>
              <a:t>Liprandi</a:t>
            </a:r>
            <a:r>
              <a:rPr lang="en-IN" sz="2000" dirty="0" smtClean="0"/>
              <a:t>,</a:t>
            </a:r>
          </a:p>
          <a:p>
            <a:endParaRPr lang="en-IN" sz="2000" dirty="0"/>
          </a:p>
          <a:p>
            <a:r>
              <a:rPr lang="en-IN" sz="2000" dirty="0" smtClean="0"/>
              <a:t>Sutter</a:t>
            </a:r>
            <a:r>
              <a:rPr lang="en-IN" sz="2000" dirty="0"/>
              <a:t>, J, </a:t>
            </a:r>
            <a:r>
              <a:rPr lang="en-IN" sz="2000" dirty="0" err="1"/>
              <a:t>Suboc</a:t>
            </a:r>
            <a:r>
              <a:rPr lang="en-IN" sz="2000" dirty="0"/>
              <a:t>, T, </a:t>
            </a:r>
            <a:r>
              <a:rPr lang="en-IN" sz="2000" dirty="0" err="1"/>
              <a:t>Rao</a:t>
            </a:r>
            <a:r>
              <a:rPr lang="en-IN" sz="2000" dirty="0"/>
              <a:t>, A. Tropical </a:t>
            </a:r>
            <a:r>
              <a:rPr lang="en-IN" sz="2000" dirty="0" err="1"/>
              <a:t>Endomyocardial</a:t>
            </a:r>
            <a:r>
              <a:rPr lang="en-IN" sz="2000" dirty="0"/>
              <a:t> Fibrosis. </a:t>
            </a:r>
            <a:r>
              <a:rPr lang="en-IN" sz="2000" i="1" dirty="0"/>
              <a:t>J Am </a:t>
            </a:r>
            <a:r>
              <a:rPr lang="en-IN" sz="2000" i="1" dirty="0" err="1"/>
              <a:t>Coll</a:t>
            </a:r>
            <a:r>
              <a:rPr lang="en-IN" sz="2000" i="1" dirty="0"/>
              <a:t> </a:t>
            </a:r>
            <a:r>
              <a:rPr lang="en-IN" sz="2000" i="1" dirty="0" err="1"/>
              <a:t>Cardiol</a:t>
            </a:r>
            <a:r>
              <a:rPr lang="en-IN" sz="2000" i="1" dirty="0"/>
              <a:t> Case Rep. </a:t>
            </a:r>
            <a:r>
              <a:rPr lang="en-IN" sz="2000" dirty="0"/>
              <a:t>2020 May, 2 (5) 819–822</a:t>
            </a:r>
            <a:r>
              <a:rPr lang="en-IN" sz="2000" dirty="0" smtClean="0"/>
              <a:t>.</a:t>
            </a:r>
          </a:p>
          <a:p>
            <a:endParaRPr lang="en-IN" sz="2000" dirty="0" smtClean="0"/>
          </a:p>
          <a:p>
            <a:r>
              <a:rPr lang="en-IN" sz="2000" dirty="0" err="1"/>
              <a:t>Balakrishnan</a:t>
            </a:r>
            <a:r>
              <a:rPr lang="en-IN" sz="2000" dirty="0"/>
              <a:t> KG, </a:t>
            </a:r>
            <a:r>
              <a:rPr lang="en-IN" sz="2000" dirty="0" err="1"/>
              <a:t>Sasidharan</a:t>
            </a:r>
            <a:r>
              <a:rPr lang="en-IN" sz="2000" dirty="0"/>
              <a:t> K, </a:t>
            </a:r>
            <a:r>
              <a:rPr lang="en-IN" sz="2000" dirty="0" err="1"/>
              <a:t>Venkitachalam</a:t>
            </a:r>
            <a:r>
              <a:rPr lang="en-IN" sz="2000" dirty="0"/>
              <a:t> CG, </a:t>
            </a:r>
            <a:r>
              <a:rPr lang="en-IN" sz="2000" dirty="0" err="1"/>
              <a:t>Sapru</a:t>
            </a:r>
            <a:r>
              <a:rPr lang="en-IN" sz="2000" dirty="0"/>
              <a:t> RP. Coronary angiographic features in </a:t>
            </a:r>
            <a:r>
              <a:rPr lang="en-IN" sz="2000" dirty="0" err="1"/>
              <a:t>endomyocardial</a:t>
            </a:r>
            <a:r>
              <a:rPr lang="en-IN" sz="2000" dirty="0"/>
              <a:t> fibrosis. </a:t>
            </a:r>
            <a:r>
              <a:rPr lang="en-IN" sz="2000" i="1" dirty="0"/>
              <a:t>Cardiology</a:t>
            </a:r>
            <a:r>
              <a:rPr lang="en-IN" sz="2000" dirty="0"/>
              <a:t>. 1983;70(3):121-126. </a:t>
            </a:r>
            <a:r>
              <a:rPr lang="en-IN" sz="2000" dirty="0" smtClean="0"/>
              <a:t>doi:10.1159/000173580</a:t>
            </a:r>
          </a:p>
          <a:p>
            <a:endParaRPr lang="en-IN" sz="2000" dirty="0" smtClean="0"/>
          </a:p>
          <a:p>
            <a:r>
              <a:rPr lang="en-IN" sz="2000" dirty="0" err="1"/>
              <a:t>Valiathan</a:t>
            </a:r>
            <a:r>
              <a:rPr lang="en-IN" sz="2000" dirty="0"/>
              <a:t>, M.S., </a:t>
            </a:r>
            <a:r>
              <a:rPr lang="en-IN" sz="2000" dirty="0" err="1"/>
              <a:t>Balakrishnan</a:t>
            </a:r>
            <a:r>
              <a:rPr lang="en-IN" sz="2000" dirty="0"/>
              <a:t>, K.G. &amp; </a:t>
            </a:r>
            <a:r>
              <a:rPr lang="en-IN" sz="2000" dirty="0" err="1"/>
              <a:t>Kartha</a:t>
            </a:r>
            <a:r>
              <a:rPr lang="en-IN" sz="2000" dirty="0"/>
              <a:t>, C.C. A profile of </a:t>
            </a:r>
            <a:r>
              <a:rPr lang="en-IN" sz="2000" dirty="0" err="1"/>
              <a:t>endomyocardial</a:t>
            </a:r>
            <a:r>
              <a:rPr lang="en-IN" sz="2000" dirty="0"/>
              <a:t> fibrosis. </a:t>
            </a:r>
            <a:r>
              <a:rPr lang="en-IN" sz="2000" i="1" dirty="0"/>
              <a:t>Indian J </a:t>
            </a:r>
            <a:r>
              <a:rPr lang="en-IN" sz="2000" i="1" dirty="0" err="1"/>
              <a:t>Pediatr</a:t>
            </a:r>
            <a:r>
              <a:rPr lang="en-IN" sz="2000" dirty="0"/>
              <a:t> </a:t>
            </a:r>
            <a:r>
              <a:rPr lang="en-IN" sz="2000" b="1" dirty="0"/>
              <a:t>54</a:t>
            </a:r>
            <a:r>
              <a:rPr lang="en-IN" sz="2000" dirty="0"/>
              <a:t>, 229–236 (1987). https://doi.org/10.1007/BF02750815</a:t>
            </a:r>
          </a:p>
        </p:txBody>
      </p:sp>
    </p:spTree>
    <p:extLst>
      <p:ext uri="{BB962C8B-B14F-4D97-AF65-F5344CB8AC3E}">
        <p14:creationId xmlns:p14="http://schemas.microsoft.com/office/powerpoint/2010/main" val="643253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35183" y="1600200"/>
            <a:ext cx="607363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Natural History and Presentation</a:t>
            </a:r>
            <a:endParaRPr lang="en-US" dirty="0"/>
          </a:p>
        </p:txBody>
      </p:sp>
      <p:sp>
        <p:nvSpPr>
          <p:cNvPr id="3" name="Content Placeholder 2"/>
          <p:cNvSpPr>
            <a:spLocks noGrp="1"/>
          </p:cNvSpPr>
          <p:nvPr>
            <p:ph idx="1"/>
          </p:nvPr>
        </p:nvSpPr>
        <p:spPr/>
        <p:txBody>
          <a:bodyPr>
            <a:normAutofit/>
          </a:bodyPr>
          <a:lstStyle/>
          <a:p>
            <a:pPr>
              <a:buNone/>
            </a:pPr>
            <a:r>
              <a:rPr lang="en-US" sz="2400" dirty="0" smtClean="0"/>
              <a:t>   Active  phase </a:t>
            </a:r>
          </a:p>
          <a:p>
            <a:endParaRPr lang="en-US" sz="2400" dirty="0" smtClean="0"/>
          </a:p>
          <a:p>
            <a:pPr>
              <a:buNone/>
            </a:pPr>
            <a:r>
              <a:rPr lang="en-US" sz="2400" dirty="0" smtClean="0"/>
              <a:t>    Recurrent  flare-ups of inflammation </a:t>
            </a:r>
          </a:p>
          <a:p>
            <a:endParaRPr lang="en-US" sz="2400" dirty="0" smtClean="0"/>
          </a:p>
          <a:p>
            <a:pPr>
              <a:buNone/>
            </a:pPr>
            <a:r>
              <a:rPr lang="en-US" sz="2400" dirty="0" smtClean="0"/>
              <a:t>    Chronic  phase</a:t>
            </a:r>
          </a:p>
          <a:p>
            <a:pPr>
              <a:buNone/>
            </a:pPr>
            <a:r>
              <a:rPr lang="en-US" sz="2400" dirty="0" smtClean="0"/>
              <a:t> </a:t>
            </a:r>
          </a:p>
          <a:p>
            <a:pPr>
              <a:buNone/>
            </a:pPr>
            <a:r>
              <a:rPr lang="en-US" sz="2400" dirty="0" smtClean="0"/>
              <a:t>    Restrictive  heart failure.</a:t>
            </a:r>
            <a:endParaRPr lang="en-US" sz="2400" dirty="0"/>
          </a:p>
        </p:txBody>
      </p:sp>
      <p:cxnSp>
        <p:nvCxnSpPr>
          <p:cNvPr id="5" name="Straight Arrow Connector 4"/>
          <p:cNvCxnSpPr/>
          <p:nvPr/>
        </p:nvCxnSpPr>
        <p:spPr>
          <a:xfrm rot="5400000">
            <a:off x="1409700" y="2247900"/>
            <a:ext cx="533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1410494" y="3237706"/>
            <a:ext cx="533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1410494" y="4152106"/>
            <a:ext cx="533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smtClean="0"/>
              <a:t>Active Form: Inflammation</a:t>
            </a:r>
          </a:p>
          <a:p>
            <a:r>
              <a:rPr lang="en-US" sz="2200" dirty="0" smtClean="0"/>
              <a:t>Usually  starts with a febrile illness</a:t>
            </a:r>
          </a:p>
          <a:p>
            <a:r>
              <a:rPr lang="en-US" sz="2200" dirty="0" err="1" smtClean="0"/>
              <a:t>Pancarditis</a:t>
            </a:r>
            <a:r>
              <a:rPr lang="en-US" sz="2200" dirty="0" smtClean="0"/>
              <a:t>  </a:t>
            </a:r>
          </a:p>
          <a:p>
            <a:r>
              <a:rPr lang="en-US" sz="2200" dirty="0" err="1" smtClean="0"/>
              <a:t>Dyspnea</a:t>
            </a:r>
            <a:r>
              <a:rPr lang="en-US" sz="2200" dirty="0" smtClean="0"/>
              <a:t> , itching, and </a:t>
            </a:r>
            <a:r>
              <a:rPr lang="en-US" sz="2200" dirty="0" err="1" smtClean="0"/>
              <a:t>periorbital</a:t>
            </a:r>
            <a:r>
              <a:rPr lang="en-US" sz="2200" dirty="0" smtClean="0"/>
              <a:t> swelling</a:t>
            </a:r>
          </a:p>
          <a:p>
            <a:r>
              <a:rPr lang="en-US" sz="2200" dirty="0" err="1" smtClean="0"/>
              <a:t>Eosinophilia</a:t>
            </a:r>
            <a:r>
              <a:rPr lang="en-US" sz="2200" dirty="0" smtClean="0"/>
              <a:t> - morphologically abnormal</a:t>
            </a:r>
          </a:p>
          <a:p>
            <a:endParaRPr lang="en-US" sz="2200" dirty="0" smtClean="0"/>
          </a:p>
          <a:p>
            <a:r>
              <a:rPr lang="en-US" sz="2200" dirty="0" smtClean="0"/>
              <a:t>Acute inflammation - myocardial edema, </a:t>
            </a:r>
            <a:r>
              <a:rPr lang="en-US" sz="2200" dirty="0" err="1" smtClean="0"/>
              <a:t>eosinophilic</a:t>
            </a:r>
            <a:r>
              <a:rPr lang="en-US" sz="2200" dirty="0" smtClean="0"/>
              <a:t> infiltration, </a:t>
            </a:r>
            <a:r>
              <a:rPr lang="en-US" sz="2200" dirty="0" err="1" smtClean="0"/>
              <a:t>subendocardial</a:t>
            </a:r>
            <a:r>
              <a:rPr lang="en-US" sz="2200" dirty="0" smtClean="0"/>
              <a:t> </a:t>
            </a:r>
            <a:r>
              <a:rPr lang="en-US" sz="2200" dirty="0" err="1" smtClean="0"/>
              <a:t>myofiber</a:t>
            </a:r>
            <a:r>
              <a:rPr lang="en-US" sz="2200" dirty="0" smtClean="0"/>
              <a:t> necrosis, and </a:t>
            </a:r>
            <a:r>
              <a:rPr lang="en-US" sz="2200" dirty="0" err="1" smtClean="0"/>
              <a:t>vasculitis</a:t>
            </a:r>
            <a:endParaRPr lang="en-US" sz="2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417638"/>
            <a:ext cx="8229600" cy="487362"/>
          </a:xfrm>
        </p:spPr>
        <p:txBody>
          <a:bodyPr>
            <a:normAutofit fontScale="90000"/>
          </a:bodyPr>
          <a:lstStyle/>
          <a:p>
            <a:endParaRPr lang="en-US" dirty="0"/>
          </a:p>
        </p:txBody>
      </p:sp>
      <p:sp>
        <p:nvSpPr>
          <p:cNvPr id="3" name="Content Placeholder 2"/>
          <p:cNvSpPr>
            <a:spLocks noGrp="1"/>
          </p:cNvSpPr>
          <p:nvPr>
            <p:ph idx="1"/>
          </p:nvPr>
        </p:nvSpPr>
        <p:spPr/>
        <p:txBody>
          <a:bodyPr/>
          <a:lstStyle/>
          <a:p>
            <a:r>
              <a:rPr lang="en-US" dirty="0" smtClean="0"/>
              <a:t>ECG -  </a:t>
            </a:r>
            <a:r>
              <a:rPr lang="en-US" sz="2200" dirty="0" smtClean="0"/>
              <a:t>nonspecific </a:t>
            </a:r>
          </a:p>
          <a:p>
            <a:pPr>
              <a:buNone/>
            </a:pPr>
            <a:r>
              <a:rPr lang="en-US" sz="2200" dirty="0" smtClean="0"/>
              <a:t>                      low-voltage QRS</a:t>
            </a:r>
          </a:p>
          <a:p>
            <a:pPr>
              <a:buNone/>
            </a:pPr>
            <a:r>
              <a:rPr lang="en-US" sz="2200" dirty="0" smtClean="0"/>
              <a:t>                      ST-T–wave changes</a:t>
            </a:r>
          </a:p>
          <a:p>
            <a:pPr>
              <a:buNone/>
            </a:pPr>
            <a:r>
              <a:rPr lang="en-US" sz="2200" dirty="0" smtClean="0"/>
              <a:t>                      conduction disturbances</a:t>
            </a:r>
          </a:p>
          <a:p>
            <a:pPr>
              <a:buNone/>
            </a:pPr>
            <a:r>
              <a:rPr lang="en-US" sz="2200" dirty="0" smtClean="0"/>
              <a:t>                      </a:t>
            </a:r>
            <a:r>
              <a:rPr lang="en-US" sz="2200" dirty="0" err="1" smtClean="0"/>
              <a:t>atrial</a:t>
            </a:r>
            <a:r>
              <a:rPr lang="en-US" sz="2200" dirty="0" smtClean="0"/>
              <a:t> or ventricular arrhythmias</a:t>
            </a:r>
          </a:p>
          <a:p>
            <a:r>
              <a:rPr lang="en-US" sz="2200" dirty="0" smtClean="0"/>
              <a:t>ECHO- </a:t>
            </a:r>
            <a:r>
              <a:rPr lang="en-US" sz="2400" dirty="0" smtClean="0"/>
              <a:t>homogeneous infiltrates fill in layers of the cardiac walls              </a:t>
            </a:r>
          </a:p>
          <a:p>
            <a:pPr>
              <a:buNone/>
            </a:pPr>
            <a:r>
              <a:rPr lang="en-US" sz="2400" dirty="0" smtClean="0"/>
              <a:t>                 pericardial effusion </a:t>
            </a:r>
          </a:p>
          <a:p>
            <a:pPr>
              <a:buNone/>
            </a:pPr>
            <a:r>
              <a:rPr lang="en-US" sz="2400" dirty="0" smtClean="0"/>
              <a:t>                 Mural thrombi - </a:t>
            </a:r>
            <a:r>
              <a:rPr lang="en-US" sz="2400" dirty="0" err="1" smtClean="0"/>
              <a:t>endocardial</a:t>
            </a:r>
            <a:r>
              <a:rPr lang="en-US" sz="2400" dirty="0" smtClean="0"/>
              <a:t> surfaces of the apical and </a:t>
            </a:r>
            <a:r>
              <a:rPr lang="en-US" sz="2400" dirty="0" err="1" smtClean="0"/>
              <a:t>valvular</a:t>
            </a:r>
            <a:r>
              <a:rPr lang="en-US" sz="2400" dirty="0" smtClean="0"/>
              <a:t> pockets</a:t>
            </a:r>
            <a:endParaRPr lang="en-US" sz="2200" dirty="0"/>
          </a:p>
        </p:txBody>
      </p:sp>
      <p:pic>
        <p:nvPicPr>
          <p:cNvPr id="5" name="Picture 4" descr="active echo.jpeg"/>
          <p:cNvPicPr>
            <a:picLocks noChangeAspect="1"/>
          </p:cNvPicPr>
          <p:nvPr/>
        </p:nvPicPr>
        <p:blipFill>
          <a:blip r:embed="rId2"/>
          <a:srcRect r="67578" b="57905"/>
          <a:stretch>
            <a:fillRect/>
          </a:stretch>
        </p:blipFill>
        <p:spPr>
          <a:xfrm>
            <a:off x="1905000" y="914400"/>
            <a:ext cx="5029200" cy="54753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200" dirty="0" smtClean="0"/>
              <a:t>some cases evolve rapidly to heart failure and death</a:t>
            </a:r>
          </a:p>
          <a:p>
            <a:r>
              <a:rPr lang="en-US" sz="2200" dirty="0" smtClean="0"/>
              <a:t> some cases pass through a </a:t>
            </a:r>
            <a:r>
              <a:rPr lang="en-US" sz="2200" dirty="0" err="1" smtClean="0"/>
              <a:t>subacute</a:t>
            </a:r>
            <a:r>
              <a:rPr lang="en-US" sz="2200" dirty="0" smtClean="0"/>
              <a:t> “burnout” phase without </a:t>
            </a:r>
            <a:r>
              <a:rPr lang="en-US" sz="2200" dirty="0" err="1" smtClean="0"/>
              <a:t>sequelae</a:t>
            </a:r>
            <a:endParaRPr lang="en-US" sz="2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smtClean="0"/>
              <a:t>Transient Progressive Form: Toward the Chronic Phase</a:t>
            </a:r>
          </a:p>
          <a:p>
            <a:r>
              <a:rPr lang="en-US" sz="2200" dirty="0" smtClean="0"/>
              <a:t>Recurrence  of active </a:t>
            </a:r>
            <a:r>
              <a:rPr lang="en-US" sz="2200" dirty="0" err="1" smtClean="0"/>
              <a:t>episodes</a:t>
            </a:r>
            <a:r>
              <a:rPr lang="en-US" sz="2200" dirty="0" err="1" smtClean="0">
                <a:sym typeface="Wingdings" pitchFamily="2" charset="2"/>
              </a:rPr>
              <a:t></a:t>
            </a:r>
            <a:r>
              <a:rPr lang="en-US" sz="2200" dirty="0" err="1" smtClean="0"/>
              <a:t>chronic</a:t>
            </a:r>
            <a:r>
              <a:rPr lang="en-US" sz="2200" dirty="0" smtClean="0"/>
              <a:t> phase of EMF</a:t>
            </a:r>
          </a:p>
          <a:p>
            <a:r>
              <a:rPr lang="en-US" sz="2200" dirty="0" smtClean="0"/>
              <a:t>Inflammation  – rare</a:t>
            </a:r>
          </a:p>
          <a:p>
            <a:r>
              <a:rPr lang="en-US" sz="2200" dirty="0" smtClean="0"/>
              <a:t>Chronic  heart failure - edema and </a:t>
            </a:r>
            <a:r>
              <a:rPr lang="en-US" sz="2200" dirty="0" err="1" smtClean="0"/>
              <a:t>ascites</a:t>
            </a:r>
            <a:r>
              <a:rPr lang="en-US" sz="2200" dirty="0" smtClean="0"/>
              <a:t> </a:t>
            </a:r>
          </a:p>
          <a:p>
            <a:r>
              <a:rPr lang="en-US" sz="2200" dirty="0" err="1" smtClean="0"/>
              <a:t>Ascitic</a:t>
            </a:r>
            <a:r>
              <a:rPr lang="en-US" sz="2200" dirty="0" smtClean="0"/>
              <a:t>  fluid -</a:t>
            </a:r>
            <a:r>
              <a:rPr lang="en-US" sz="2200" dirty="0" err="1" smtClean="0"/>
              <a:t>exudative</a:t>
            </a:r>
            <a:r>
              <a:rPr lang="en-US" sz="2200" dirty="0" smtClean="0"/>
              <a:t> - mostly lymphocytes</a:t>
            </a:r>
          </a:p>
          <a:p>
            <a:r>
              <a:rPr lang="en-US" sz="2200" dirty="0" smtClean="0"/>
              <a:t>Varying  degrees of </a:t>
            </a:r>
            <a:r>
              <a:rPr lang="en-US" sz="2200" dirty="0" err="1" smtClean="0"/>
              <a:t>cardiomegaly</a:t>
            </a:r>
            <a:r>
              <a:rPr lang="en-US" sz="2200" dirty="0" smtClean="0"/>
              <a:t> , and only exceptionally reveal the typical linear </a:t>
            </a:r>
            <a:r>
              <a:rPr lang="en-US" sz="2200" dirty="0" err="1" smtClean="0"/>
              <a:t>endocardial</a:t>
            </a:r>
            <a:r>
              <a:rPr lang="en-US" sz="2200" dirty="0" smtClean="0"/>
              <a:t> calcifications</a:t>
            </a:r>
            <a:r>
              <a:rPr lang="en-US" dirty="0" smtClean="0"/>
              <a:t>.</a:t>
            </a:r>
            <a:endParaRPr lang="en-US" b="1"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ECHO- </a:t>
            </a:r>
            <a:r>
              <a:rPr lang="en-US" sz="2200" dirty="0" smtClean="0"/>
              <a:t>affected areas unevenly evolve into </a:t>
            </a:r>
            <a:r>
              <a:rPr lang="en-US" sz="2200" dirty="0" err="1" smtClean="0"/>
              <a:t>endocardial</a:t>
            </a:r>
            <a:r>
              <a:rPr lang="en-US" sz="2200" dirty="0" smtClean="0"/>
              <a:t> scars </a:t>
            </a:r>
          </a:p>
          <a:p>
            <a:r>
              <a:rPr lang="en-US" sz="2200" dirty="0" smtClean="0"/>
              <a:t>Restrictive  - chamber distortion and dilated atria </a:t>
            </a:r>
          </a:p>
          <a:p>
            <a:r>
              <a:rPr lang="en-US" sz="2200" dirty="0" smtClean="0"/>
              <a:t>Fibrotic  process stops abruptly just before the ventricular outflow tract. </a:t>
            </a:r>
          </a:p>
          <a:p>
            <a:r>
              <a:rPr lang="en-US" sz="2200" dirty="0" err="1" smtClean="0"/>
              <a:t>Endomyocardial</a:t>
            </a:r>
            <a:r>
              <a:rPr lang="en-US" sz="2200" dirty="0" smtClean="0"/>
              <a:t>  calcification spots - marker of burnt-out disease</a:t>
            </a:r>
            <a:endParaRPr lang="en-US" sz="2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descr="active echo.jpeg"/>
          <p:cNvPicPr>
            <a:picLocks noChangeAspect="1"/>
          </p:cNvPicPr>
          <p:nvPr/>
        </p:nvPicPr>
        <p:blipFill rotWithShape="1">
          <a:blip r:embed="rId2"/>
          <a:srcRect l="-1" t="-522" r="-24404" b="-12513"/>
          <a:stretch/>
        </p:blipFill>
        <p:spPr>
          <a:xfrm>
            <a:off x="0" y="0"/>
            <a:ext cx="11375572" cy="7509164"/>
          </a:xfrm>
          <a:prstGeom prst="rect">
            <a:avLst/>
          </a:prstGeom>
        </p:spPr>
      </p:pic>
    </p:spTree>
    <p:extLst>
      <p:ext uri="{BB962C8B-B14F-4D97-AF65-F5344CB8AC3E}">
        <p14:creationId xmlns:p14="http://schemas.microsoft.com/office/powerpoint/2010/main" val="89190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Chronic Form</a:t>
            </a:r>
          </a:p>
          <a:p>
            <a:r>
              <a:rPr lang="en-US" sz="2200" dirty="0" smtClean="0"/>
              <a:t>Biventricular  involvement – MC presentation (up to 55%)</a:t>
            </a:r>
          </a:p>
          <a:p>
            <a:r>
              <a:rPr lang="en-US" sz="2200" dirty="0" smtClean="0"/>
              <a:t>Followed  by isolated right-sided heart involvement </a:t>
            </a:r>
          </a:p>
          <a:p>
            <a:r>
              <a:rPr lang="en-US" sz="2200" dirty="0" smtClean="0"/>
              <a:t>In rare cases, isolated left-sided heart disease</a:t>
            </a:r>
            <a:endParaRPr lang="en-US" sz="2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IN" sz="2400" dirty="0" smtClean="0"/>
              <a:t>Clinical manifestations</a:t>
            </a:r>
          </a:p>
          <a:p>
            <a:r>
              <a:rPr lang="en-IN" sz="2400" dirty="0" smtClean="0"/>
              <a:t>Depends on the ventricle affected, the duration of disease</a:t>
            </a:r>
          </a:p>
          <a:p>
            <a:r>
              <a:rPr lang="en-IN" sz="2400" dirty="0" smtClean="0"/>
              <a:t>Related to the presence of right and/or left heart failure. </a:t>
            </a:r>
          </a:p>
          <a:p>
            <a:endParaRPr lang="en-IN" sz="2400"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62500" lnSpcReduction="20000"/>
          </a:bodyPr>
          <a:lstStyle/>
          <a:p>
            <a:r>
              <a:rPr lang="en-IN" dirty="0"/>
              <a:t>Geographical variation in the clinical presentation of </a:t>
            </a:r>
            <a:r>
              <a:rPr lang="en-IN" dirty="0" err="1"/>
              <a:t>endomyocardial</a:t>
            </a:r>
            <a:r>
              <a:rPr lang="en-IN" dirty="0"/>
              <a:t> fibrosis in India?, 2018 </a:t>
            </a:r>
            <a:r>
              <a:rPr lang="en-IN" dirty="0" smtClean="0"/>
              <a:t> </a:t>
            </a:r>
            <a:r>
              <a:rPr lang="en-IN" dirty="0" err="1" smtClean="0"/>
              <a:t>Prabha</a:t>
            </a:r>
            <a:r>
              <a:rPr lang="en-IN" dirty="0" smtClean="0"/>
              <a:t> </a:t>
            </a:r>
            <a:r>
              <a:rPr lang="en-IN" dirty="0" err="1"/>
              <a:t>Nini</a:t>
            </a:r>
            <a:r>
              <a:rPr lang="en-IN" dirty="0"/>
              <a:t> Gupta, </a:t>
            </a:r>
            <a:r>
              <a:rPr lang="en-IN" dirty="0" err="1"/>
              <a:t>Subair</a:t>
            </a:r>
            <a:r>
              <a:rPr lang="en-IN" dirty="0"/>
              <a:t> M. </a:t>
            </a:r>
            <a:r>
              <a:rPr lang="en-IN" dirty="0" err="1"/>
              <a:t>Kunju</a:t>
            </a:r>
            <a:r>
              <a:rPr lang="en-IN" dirty="0"/>
              <a:t>, </a:t>
            </a:r>
            <a:r>
              <a:rPr lang="en-IN" dirty="0" err="1"/>
              <a:t>Baiju</a:t>
            </a:r>
            <a:r>
              <a:rPr lang="en-IN" dirty="0"/>
              <a:t> </a:t>
            </a:r>
            <a:r>
              <a:rPr lang="en-IN" dirty="0" err="1"/>
              <a:t>Rajan</a:t>
            </a:r>
            <a:r>
              <a:rPr lang="en-IN" dirty="0"/>
              <a:t>, A. George </a:t>
            </a:r>
            <a:r>
              <a:rPr lang="en-IN" dirty="0" err="1"/>
              <a:t>Koshy</a:t>
            </a:r>
            <a:r>
              <a:rPr lang="en-IN" dirty="0"/>
              <a:t>, </a:t>
            </a:r>
            <a:r>
              <a:rPr lang="en-IN" dirty="0" err="1"/>
              <a:t>Sunitha</a:t>
            </a:r>
            <a:r>
              <a:rPr lang="en-IN" dirty="0"/>
              <a:t> </a:t>
            </a:r>
            <a:r>
              <a:rPr lang="en-IN" dirty="0" err="1"/>
              <a:t>Vishwanathan</a:t>
            </a:r>
            <a:r>
              <a:rPr lang="en-IN" dirty="0"/>
              <a:t>, </a:t>
            </a:r>
            <a:r>
              <a:rPr lang="en-IN" dirty="0" err="1"/>
              <a:t>Preeti</a:t>
            </a:r>
            <a:r>
              <a:rPr lang="en-IN" dirty="0"/>
              <a:t> Sara George, Praveen </a:t>
            </a:r>
            <a:r>
              <a:rPr lang="en-IN" dirty="0" err="1"/>
              <a:t>Velappan</a:t>
            </a:r>
            <a:r>
              <a:rPr lang="en-IN" dirty="0"/>
              <a:t>,</a:t>
            </a:r>
          </a:p>
          <a:p>
            <a:pPr marL="0" indent="0">
              <a:buNone/>
            </a:pPr>
            <a:r>
              <a:rPr lang="en-IN" dirty="0" smtClean="0"/>
              <a:t>,</a:t>
            </a:r>
          </a:p>
          <a:p>
            <a:r>
              <a:rPr lang="en-IN" dirty="0"/>
              <a:t>Surgical Treatment of </a:t>
            </a:r>
            <a:r>
              <a:rPr lang="en-IN" dirty="0" err="1"/>
              <a:t>Endomyocardial</a:t>
            </a:r>
            <a:r>
              <a:rPr lang="en-IN" dirty="0"/>
              <a:t> Fibrosis M. S. </a:t>
            </a:r>
            <a:r>
              <a:rPr lang="en-IN" dirty="0" err="1"/>
              <a:t>Valiathan</a:t>
            </a:r>
            <a:r>
              <a:rPr lang="en-IN" dirty="0"/>
              <a:t>, Ch.M., F.R.C.S., F.R.C.S.(C), K. G. </a:t>
            </a:r>
            <a:r>
              <a:rPr lang="en-IN" dirty="0" err="1"/>
              <a:t>Balakrishnan</a:t>
            </a:r>
            <a:r>
              <a:rPr lang="en-IN" dirty="0"/>
              <a:t>, M.D., D.M., R. </a:t>
            </a:r>
            <a:r>
              <a:rPr lang="en-IN" dirty="0" err="1"/>
              <a:t>Sankarkumar</a:t>
            </a:r>
            <a:r>
              <a:rPr lang="en-IN" dirty="0"/>
              <a:t>, M.S., </a:t>
            </a:r>
            <a:r>
              <a:rPr lang="en-IN" dirty="0" err="1"/>
              <a:t>M.Ch</a:t>
            </a:r>
            <a:r>
              <a:rPr lang="en-IN" dirty="0"/>
              <a:t>., and C. C. </a:t>
            </a:r>
            <a:r>
              <a:rPr lang="en-IN" dirty="0" err="1"/>
              <a:t>Kartha</a:t>
            </a:r>
            <a:r>
              <a:rPr lang="en-IN" dirty="0"/>
              <a:t>, M.D. </a:t>
            </a:r>
            <a:endParaRPr lang="en-IN" dirty="0" smtClean="0"/>
          </a:p>
          <a:p>
            <a:endParaRPr lang="en-IN" dirty="0" smtClean="0"/>
          </a:p>
          <a:p>
            <a:r>
              <a:rPr lang="en-US" dirty="0" err="1"/>
              <a:t>Sivasankaran</a:t>
            </a:r>
            <a:r>
              <a:rPr lang="en-US" dirty="0"/>
              <a:t> S. Restrictive cardiomyopathy in India: the story of a vanishing mystery. </a:t>
            </a:r>
            <a:r>
              <a:rPr lang="en-US" i="1" dirty="0"/>
              <a:t>Heart</a:t>
            </a:r>
            <a:r>
              <a:rPr lang="en-US" dirty="0"/>
              <a:t>. 2009;95(1):9-14. </a:t>
            </a:r>
            <a:r>
              <a:rPr lang="en-US" dirty="0" smtClean="0"/>
              <a:t>doi:10.1136/hrt.2008.148437</a:t>
            </a:r>
          </a:p>
          <a:p>
            <a:endParaRPr lang="en-US" dirty="0" smtClean="0"/>
          </a:p>
          <a:p>
            <a:r>
              <a:rPr lang="en-IN" dirty="0" err="1"/>
              <a:t>Vijayaraghavan</a:t>
            </a:r>
            <a:r>
              <a:rPr lang="en-IN" dirty="0"/>
              <a:t> G, </a:t>
            </a:r>
            <a:r>
              <a:rPr lang="en-IN" dirty="0" err="1"/>
              <a:t>Sivasankaran</a:t>
            </a:r>
            <a:r>
              <a:rPr lang="en-IN" dirty="0"/>
              <a:t> S. Tropical </a:t>
            </a:r>
            <a:r>
              <a:rPr lang="en-IN" dirty="0" err="1"/>
              <a:t>endomyocardial</a:t>
            </a:r>
            <a:r>
              <a:rPr lang="en-IN" dirty="0"/>
              <a:t> fibrosis in India: a vanishing disease! Indian J Med Res. 2012 Nov;136(5):729-38. PMID: 23287119; PMCID: PMC3573593.</a:t>
            </a:r>
          </a:p>
        </p:txBody>
      </p:sp>
    </p:spTree>
    <p:extLst>
      <p:ext uri="{BB962C8B-B14F-4D97-AF65-F5344CB8AC3E}">
        <p14:creationId xmlns:p14="http://schemas.microsoft.com/office/powerpoint/2010/main" val="4174986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pic>
        <p:nvPicPr>
          <p:cNvPr id="4" name="Content Placeholder 3"/>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7101" t="22032" r="38594" b="10850"/>
          <a:stretch/>
        </p:blipFill>
        <p:spPr>
          <a:xfrm>
            <a:off x="0" y="6926"/>
            <a:ext cx="4495800" cy="6851074"/>
          </a:xfrm>
        </p:spPr>
      </p:pic>
      <p:sp>
        <p:nvSpPr>
          <p:cNvPr id="6" name="Content Placeholder 5"/>
          <p:cNvSpPr>
            <a:spLocks noGrp="1"/>
          </p:cNvSpPr>
          <p:nvPr>
            <p:ph sz="half" idx="2"/>
          </p:nvPr>
        </p:nvSpPr>
        <p:spPr/>
        <p:txBody>
          <a:bodyPr/>
          <a:lstStyle/>
          <a:p>
            <a:pPr>
              <a:lnSpc>
                <a:spcPct val="150000"/>
              </a:lnSpc>
            </a:pPr>
            <a:r>
              <a:rPr lang="en-US" sz="2200" dirty="0" smtClean="0"/>
              <a:t>Prevalence-</a:t>
            </a:r>
            <a:r>
              <a:rPr lang="en-IN" sz="2200" dirty="0"/>
              <a:t>19.8</a:t>
            </a:r>
            <a:r>
              <a:rPr lang="en-IN" sz="2200" dirty="0" smtClean="0"/>
              <a:t>%</a:t>
            </a:r>
          </a:p>
          <a:p>
            <a:pPr>
              <a:lnSpc>
                <a:spcPct val="150000"/>
              </a:lnSpc>
            </a:pPr>
            <a:r>
              <a:rPr lang="en-US" sz="2200" dirty="0" smtClean="0"/>
              <a:t>Biventricular - 55.5</a:t>
            </a:r>
            <a:r>
              <a:rPr lang="en-US" sz="2200" dirty="0"/>
              <a:t>% </a:t>
            </a:r>
            <a:endParaRPr lang="en-US" sz="2200" dirty="0" smtClean="0"/>
          </a:p>
          <a:p>
            <a:pPr>
              <a:lnSpc>
                <a:spcPct val="150000"/>
              </a:lnSpc>
            </a:pPr>
            <a:r>
              <a:rPr lang="en-US" sz="2200" dirty="0" smtClean="0"/>
              <a:t>Right sided-28.0%</a:t>
            </a:r>
          </a:p>
          <a:p>
            <a:pPr>
              <a:lnSpc>
                <a:spcPct val="150000"/>
              </a:lnSpc>
            </a:pPr>
            <a:r>
              <a:rPr lang="en-IN" sz="2200" dirty="0" smtClean="0"/>
              <a:t>Left sided  -16.6</a:t>
            </a:r>
            <a:r>
              <a:rPr lang="en-IN" sz="2200" dirty="0"/>
              <a:t>% </a:t>
            </a:r>
            <a:endParaRPr lang="en-IN" sz="2200" dirty="0" smtClean="0"/>
          </a:p>
          <a:p>
            <a:pPr>
              <a:lnSpc>
                <a:spcPct val="150000"/>
              </a:lnSpc>
            </a:pPr>
            <a:r>
              <a:rPr lang="en-US" sz="2200" dirty="0" smtClean="0"/>
              <a:t>Symptomatic -</a:t>
            </a:r>
            <a:r>
              <a:rPr lang="en-US" sz="2200" dirty="0"/>
              <a:t> 22.7% </a:t>
            </a:r>
            <a:endParaRPr lang="en-US" sz="2200" dirty="0" smtClean="0"/>
          </a:p>
          <a:p>
            <a:pPr>
              <a:lnSpc>
                <a:spcPct val="150000"/>
              </a:lnSpc>
            </a:pPr>
            <a:r>
              <a:rPr lang="en-US" sz="2200" dirty="0"/>
              <a:t>P</a:t>
            </a:r>
            <a:r>
              <a:rPr lang="en-US" sz="2200" dirty="0" smtClean="0"/>
              <a:t>revalence  </a:t>
            </a:r>
            <a:r>
              <a:rPr lang="en-US" sz="2200" dirty="0"/>
              <a:t>highest </a:t>
            </a:r>
            <a:r>
              <a:rPr lang="en-US" sz="2200" dirty="0" smtClean="0"/>
              <a:t>-10 </a:t>
            </a:r>
            <a:r>
              <a:rPr lang="en-US" sz="2200" dirty="0"/>
              <a:t>to 19 years of </a:t>
            </a:r>
            <a:r>
              <a:rPr lang="en-US" sz="2200" dirty="0" smtClean="0"/>
              <a:t>age</a:t>
            </a:r>
          </a:p>
          <a:p>
            <a:endParaRPr lang="en-IN" dirty="0"/>
          </a:p>
        </p:txBody>
      </p:sp>
    </p:spTree>
    <p:extLst>
      <p:ext uri="{BB962C8B-B14F-4D97-AF65-F5344CB8AC3E}">
        <p14:creationId xmlns:p14="http://schemas.microsoft.com/office/powerpoint/2010/main" val="1728324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0583" t="28725" r="24872" b="6579"/>
          <a:stretch/>
        </p:blipFill>
        <p:spPr>
          <a:xfrm>
            <a:off x="0" y="96982"/>
            <a:ext cx="5243946" cy="6781800"/>
          </a:xfrm>
        </p:spPr>
      </p:pic>
      <p:pic>
        <p:nvPicPr>
          <p:cNvPr id="8" name="Content Placeholder 7"/>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24529" t="26912" r="56161" b="38710"/>
          <a:stretch/>
        </p:blipFill>
        <p:spPr>
          <a:xfrm>
            <a:off x="4648200" y="1295400"/>
            <a:ext cx="4343400" cy="3810000"/>
          </a:xfrm>
        </p:spPr>
      </p:pic>
      <p:cxnSp>
        <p:nvCxnSpPr>
          <p:cNvPr id="26" name="Straight Connector 25"/>
          <p:cNvCxnSpPr/>
          <p:nvPr/>
        </p:nvCxnSpPr>
        <p:spPr>
          <a:xfrm>
            <a:off x="6781800" y="35814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781800" y="35814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239000" y="35814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781800" y="4114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458200" y="3567545"/>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458200" y="3567545"/>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915400" y="3567545"/>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458200" y="4100945"/>
            <a:ext cx="457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089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sz="2400" dirty="0"/>
              <a:t>LV EMF</a:t>
            </a:r>
          </a:p>
          <a:p>
            <a:pPr lvl="1"/>
            <a:r>
              <a:rPr lang="en-IN" sz="2200" dirty="0" err="1"/>
              <a:t>Dyspnea</a:t>
            </a:r>
            <a:r>
              <a:rPr lang="en-IN" sz="2200" dirty="0"/>
              <a:t> on exertion</a:t>
            </a:r>
          </a:p>
          <a:p>
            <a:pPr lvl="1"/>
            <a:r>
              <a:rPr lang="en-IN" sz="2200" dirty="0"/>
              <a:t>Paroxysmal nocturnal </a:t>
            </a:r>
            <a:r>
              <a:rPr lang="en-IN" sz="2200" dirty="0" err="1"/>
              <a:t>dyspnea</a:t>
            </a:r>
            <a:endParaRPr lang="en-IN" sz="2200" dirty="0"/>
          </a:p>
          <a:p>
            <a:pPr lvl="1"/>
            <a:r>
              <a:rPr lang="en-IN" sz="2200" dirty="0" err="1"/>
              <a:t>Orthopnea</a:t>
            </a:r>
            <a:endParaRPr lang="en-IN" sz="2200" dirty="0"/>
          </a:p>
          <a:p>
            <a:endParaRPr lang="en-IN" dirty="0"/>
          </a:p>
        </p:txBody>
      </p:sp>
    </p:spTree>
    <p:extLst>
      <p:ext uri="{BB962C8B-B14F-4D97-AF65-F5344CB8AC3E}">
        <p14:creationId xmlns:p14="http://schemas.microsoft.com/office/powerpoint/2010/main" val="875846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IN" sz="2400" dirty="0" smtClean="0"/>
              <a:t>RV EMF</a:t>
            </a:r>
          </a:p>
          <a:p>
            <a:r>
              <a:rPr lang="en-IN" sz="2200" dirty="0" smtClean="0"/>
              <a:t>Presents with chronic systemic venous hypertension </a:t>
            </a:r>
          </a:p>
          <a:p>
            <a:r>
              <a:rPr lang="en-IN" sz="2200" dirty="0" smtClean="0"/>
              <a:t> Leads to </a:t>
            </a:r>
          </a:p>
          <a:p>
            <a:pPr lvl="1"/>
            <a:r>
              <a:rPr lang="en-IN" sz="2200" dirty="0" err="1" smtClean="0"/>
              <a:t>Exophthalmos</a:t>
            </a:r>
            <a:r>
              <a:rPr lang="en-IN" sz="2200" dirty="0" smtClean="0"/>
              <a:t>, elevated jugular pressure</a:t>
            </a:r>
          </a:p>
          <a:p>
            <a:pPr lvl="1"/>
            <a:r>
              <a:rPr lang="en-IN" sz="2200" dirty="0" smtClean="0"/>
              <a:t>Gross </a:t>
            </a:r>
            <a:r>
              <a:rPr lang="en-IN" sz="2200" dirty="0" err="1" smtClean="0"/>
              <a:t>hepatomegaly</a:t>
            </a:r>
            <a:r>
              <a:rPr lang="en-IN" sz="2200" dirty="0" smtClean="0"/>
              <a:t> </a:t>
            </a:r>
          </a:p>
          <a:p>
            <a:pPr lvl="1"/>
            <a:r>
              <a:rPr lang="en-IN" sz="2200" dirty="0" err="1" smtClean="0"/>
              <a:t>Ascites</a:t>
            </a:r>
            <a:endParaRPr lang="en-IN" sz="2200" dirty="0" smtClean="0"/>
          </a:p>
          <a:p>
            <a:pPr lvl="1"/>
            <a:r>
              <a:rPr lang="en-IN" sz="2200" dirty="0" smtClean="0"/>
              <a:t>Lower extremity, and abdominal swelling</a:t>
            </a:r>
          </a:p>
          <a:p>
            <a:endParaRPr lang="en-IN" sz="2200" dirty="0" smtClean="0"/>
          </a:p>
          <a:p>
            <a:r>
              <a:rPr lang="en-IN" sz="2200" dirty="0" smtClean="0"/>
              <a:t>Chronic </a:t>
            </a:r>
            <a:r>
              <a:rPr lang="en-IN" sz="2200" dirty="0" err="1" smtClean="0"/>
              <a:t>thromboembolism</a:t>
            </a:r>
            <a:r>
              <a:rPr lang="en-IN" sz="2200" dirty="0" smtClean="0"/>
              <a:t> may lead to pulmonary hypertension</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normAutofit/>
          </a:bodyPr>
          <a:lstStyle/>
          <a:p>
            <a:r>
              <a:rPr lang="en-US" sz="2200" dirty="0" smtClean="0"/>
              <a:t>Marked </a:t>
            </a:r>
            <a:r>
              <a:rPr lang="en-US" sz="2200" dirty="0" err="1" smtClean="0"/>
              <a:t>ascites</a:t>
            </a:r>
            <a:r>
              <a:rPr lang="en-US" sz="2200" baseline="30000" dirty="0" smtClean="0"/>
              <a:t> </a:t>
            </a:r>
            <a:r>
              <a:rPr lang="en-US" sz="2200" dirty="0" smtClean="0"/>
              <a:t>out of proportion to peripheral edema</a:t>
            </a:r>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smtClean="0"/>
          </a:p>
          <a:p>
            <a:r>
              <a:rPr lang="en-US" sz="2200" dirty="0" smtClean="0"/>
              <a:t>Peritoneal  fibrosis  </a:t>
            </a:r>
            <a:r>
              <a:rPr lang="en-US" sz="2200" dirty="0" smtClean="0">
                <a:sym typeface="Wingdings" pitchFamily="2" charset="2"/>
              </a:rPr>
              <a:t></a:t>
            </a:r>
            <a:r>
              <a:rPr lang="en-US" sz="2200" dirty="0" smtClean="0"/>
              <a:t>propose an EMF systemic syndrome with peritoneal inflammation</a:t>
            </a:r>
          </a:p>
          <a:p>
            <a:endParaRPr lang="en-US" dirty="0"/>
          </a:p>
        </p:txBody>
      </p:sp>
      <p:pic>
        <p:nvPicPr>
          <p:cNvPr id="4" name="Picture 3" descr="ascites.gif"/>
          <p:cNvPicPr>
            <a:picLocks noChangeAspect="1"/>
          </p:cNvPicPr>
          <p:nvPr/>
        </p:nvPicPr>
        <p:blipFill>
          <a:blip r:embed="rId3"/>
          <a:stretch>
            <a:fillRect/>
          </a:stretch>
        </p:blipFill>
        <p:spPr>
          <a:xfrm>
            <a:off x="6838950" y="685800"/>
            <a:ext cx="2305050" cy="373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normAutofit/>
          </a:bodyPr>
          <a:lstStyle/>
          <a:p>
            <a:pPr>
              <a:buNone/>
            </a:pPr>
            <a:r>
              <a:rPr lang="en-US" sz="2200" dirty="0" smtClean="0"/>
              <a:t>Non-specific </a:t>
            </a:r>
          </a:p>
          <a:p>
            <a:r>
              <a:rPr lang="en-US" sz="2200" dirty="0" smtClean="0"/>
              <a:t>Digital   clubbing</a:t>
            </a:r>
          </a:p>
          <a:p>
            <a:r>
              <a:rPr lang="en-US" sz="2200" dirty="0" smtClean="0"/>
              <a:t>Growth  retardation</a:t>
            </a:r>
          </a:p>
          <a:p>
            <a:r>
              <a:rPr lang="en-US" sz="2200" dirty="0" smtClean="0"/>
              <a:t>Testicular  atrophy</a:t>
            </a:r>
          </a:p>
          <a:p>
            <a:r>
              <a:rPr lang="en-US" sz="2200" dirty="0" smtClean="0"/>
              <a:t>Failure  to develop male secondary sexual characteristics</a:t>
            </a:r>
          </a:p>
          <a:p>
            <a:r>
              <a:rPr lang="en-US" sz="2200" dirty="0" err="1" smtClean="0"/>
              <a:t>Cachexia</a:t>
            </a:r>
            <a:r>
              <a:rPr lang="en-US" sz="2200" dirty="0" smtClean="0"/>
              <a:t> </a:t>
            </a:r>
          </a:p>
          <a:p>
            <a:endParaRPr lang="en-US" sz="2200" dirty="0"/>
          </a:p>
        </p:txBody>
      </p:sp>
      <p:sp>
        <p:nvSpPr>
          <p:cNvPr id="6" name="Content Placeholder 5"/>
          <p:cNvSpPr>
            <a:spLocks noGrp="1"/>
          </p:cNvSpPr>
          <p:nvPr>
            <p:ph sz="half" idx="2"/>
          </p:nvPr>
        </p:nvSpPr>
        <p:spPr/>
        <p:txBody>
          <a:bodyPr>
            <a:normAutofit/>
          </a:bodyPr>
          <a:lstStyle/>
          <a:p>
            <a:pPr>
              <a:buNone/>
            </a:pPr>
            <a:r>
              <a:rPr lang="en-US" sz="2200" dirty="0" smtClean="0"/>
              <a:t>More  specific features </a:t>
            </a:r>
          </a:p>
          <a:p>
            <a:r>
              <a:rPr lang="en-US" sz="2200" dirty="0" smtClean="0"/>
              <a:t>Hypertrophy  of the parotid gland</a:t>
            </a:r>
          </a:p>
          <a:p>
            <a:r>
              <a:rPr lang="en-US" sz="2200" dirty="0" err="1" smtClean="0"/>
              <a:t>Periorbital</a:t>
            </a:r>
            <a:r>
              <a:rPr lang="en-US" sz="2200" dirty="0" smtClean="0"/>
              <a:t>  edema</a:t>
            </a:r>
          </a:p>
          <a:p>
            <a:r>
              <a:rPr lang="en-US" sz="2200" dirty="0" err="1" smtClean="0"/>
              <a:t>Proptosis</a:t>
            </a:r>
            <a:r>
              <a:rPr lang="en-US" sz="2200" dirty="0" smtClean="0"/>
              <a:t>   </a:t>
            </a:r>
            <a:endParaRPr lang="en-US" sz="2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a:bodyPr>
          <a:lstStyle/>
          <a:p>
            <a:r>
              <a:rPr lang="en-US" sz="2200" dirty="0"/>
              <a:t>Atrial fibrillation </a:t>
            </a:r>
            <a:r>
              <a:rPr lang="en-US" sz="2200" dirty="0" smtClean="0"/>
              <a:t>- &gt;</a:t>
            </a:r>
            <a:r>
              <a:rPr lang="en-US" sz="2200" dirty="0"/>
              <a:t>30% </a:t>
            </a:r>
          </a:p>
          <a:p>
            <a:r>
              <a:rPr lang="en-US" sz="2200" dirty="0" smtClean="0"/>
              <a:t>first-degree </a:t>
            </a:r>
            <a:r>
              <a:rPr lang="en-US" sz="2200" dirty="0" err="1"/>
              <a:t>atrioventricular</a:t>
            </a:r>
            <a:r>
              <a:rPr lang="en-US" sz="2200" dirty="0"/>
              <a:t> block or </a:t>
            </a:r>
            <a:r>
              <a:rPr lang="en-US" sz="2200" dirty="0" smtClean="0"/>
              <a:t>RBBB </a:t>
            </a:r>
            <a:r>
              <a:rPr lang="en-US" sz="2200" dirty="0"/>
              <a:t>are </a:t>
            </a:r>
            <a:r>
              <a:rPr lang="en-US" sz="2200" dirty="0" smtClean="0"/>
              <a:t>common</a:t>
            </a:r>
          </a:p>
          <a:p>
            <a:endParaRPr lang="en-US" sz="2200" dirty="0"/>
          </a:p>
          <a:p>
            <a:endParaRPr lang="en-US" sz="2200" dirty="0" smtClean="0"/>
          </a:p>
          <a:p>
            <a:pPr marL="0" indent="0">
              <a:buNone/>
            </a:pPr>
            <a:r>
              <a:rPr lang="en-US" sz="2200" dirty="0" smtClean="0"/>
              <a:t>Mortality- </a:t>
            </a:r>
          </a:p>
          <a:p>
            <a:r>
              <a:rPr lang="en-US" sz="2200" dirty="0" smtClean="0"/>
              <a:t>progressive </a:t>
            </a:r>
            <a:r>
              <a:rPr lang="en-US" sz="2200" dirty="0"/>
              <a:t>heart failure </a:t>
            </a:r>
            <a:endParaRPr lang="en-US" sz="2200" dirty="0" smtClean="0"/>
          </a:p>
          <a:p>
            <a:r>
              <a:rPr lang="en-US" sz="2200" dirty="0" smtClean="0"/>
              <a:t>sudden </a:t>
            </a:r>
            <a:r>
              <a:rPr lang="en-US" sz="2200" dirty="0"/>
              <a:t>death caused by pulmonary </a:t>
            </a:r>
            <a:r>
              <a:rPr lang="en-US" sz="2200" dirty="0" smtClean="0"/>
              <a:t>thromboembolism</a:t>
            </a:r>
            <a:r>
              <a:rPr lang="en-US" sz="2200" dirty="0"/>
              <a:t> or ventricular arrhythmias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l="23152" t="22500" r="27799" b="5565"/>
          <a:stretch/>
        </p:blipFill>
        <p:spPr>
          <a:xfrm>
            <a:off x="381000" y="228600"/>
            <a:ext cx="8534400" cy="6400800"/>
          </a:xfrm>
        </p:spPr>
      </p:pic>
    </p:spTree>
    <p:extLst>
      <p:ext uri="{BB962C8B-B14F-4D97-AF65-F5344CB8AC3E}">
        <p14:creationId xmlns:p14="http://schemas.microsoft.com/office/powerpoint/2010/main" val="1666963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pic>
        <p:nvPicPr>
          <p:cNvPr id="4" name="Content Placeholder 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2487" t="23251" r="26930" b="23127"/>
          <a:stretch/>
        </p:blipFill>
        <p:spPr>
          <a:xfrm>
            <a:off x="0" y="0"/>
            <a:ext cx="4572000" cy="6858000"/>
          </a:xfrm>
        </p:spPr>
      </p:pic>
      <p:sp>
        <p:nvSpPr>
          <p:cNvPr id="6" name="Content Placeholder 5"/>
          <p:cNvSpPr>
            <a:spLocks noGrp="1"/>
          </p:cNvSpPr>
          <p:nvPr>
            <p:ph sz="half" idx="2"/>
          </p:nvPr>
        </p:nvSpPr>
        <p:spPr>
          <a:xfrm>
            <a:off x="4648200" y="381000"/>
            <a:ext cx="4343400" cy="6172200"/>
          </a:xfrm>
        </p:spPr>
        <p:txBody>
          <a:bodyPr>
            <a:normAutofit/>
          </a:bodyPr>
          <a:lstStyle/>
          <a:p>
            <a:pPr marL="0" indent="0">
              <a:buNone/>
            </a:pPr>
            <a:r>
              <a:rPr lang="en-US" sz="2400" dirty="0" smtClean="0"/>
              <a:t>Definite </a:t>
            </a:r>
            <a:r>
              <a:rPr lang="en-US" sz="2400" dirty="0"/>
              <a:t>diagnosis </a:t>
            </a:r>
          </a:p>
          <a:p>
            <a:r>
              <a:rPr lang="en-US" sz="2400" dirty="0" smtClean="0"/>
              <a:t> </a:t>
            </a:r>
            <a:r>
              <a:rPr lang="en-US" sz="2400" b="1" dirty="0" smtClean="0"/>
              <a:t>2 majo</a:t>
            </a:r>
            <a:r>
              <a:rPr lang="en-US" sz="2400" dirty="0" smtClean="0"/>
              <a:t>r </a:t>
            </a:r>
            <a:r>
              <a:rPr lang="en-US" sz="2400" dirty="0"/>
              <a:t>criteria </a:t>
            </a:r>
            <a:r>
              <a:rPr lang="en-US" sz="2400" dirty="0" smtClean="0"/>
              <a:t> </a:t>
            </a:r>
          </a:p>
          <a:p>
            <a:pPr marL="0" indent="0">
              <a:buNone/>
            </a:pPr>
            <a:r>
              <a:rPr lang="en-US" sz="2400" dirty="0" smtClean="0"/>
              <a:t>                  or </a:t>
            </a:r>
          </a:p>
          <a:p>
            <a:r>
              <a:rPr lang="en-US" sz="2400" b="1" dirty="0"/>
              <a:t>1</a:t>
            </a:r>
            <a:r>
              <a:rPr lang="en-US" sz="2400" b="1" dirty="0" smtClean="0"/>
              <a:t> </a:t>
            </a:r>
            <a:r>
              <a:rPr lang="en-US" sz="2400" b="1" dirty="0"/>
              <a:t>major </a:t>
            </a:r>
            <a:r>
              <a:rPr lang="en-US" sz="2400" b="1" dirty="0" smtClean="0"/>
              <a:t>+ 2 </a:t>
            </a:r>
            <a:r>
              <a:rPr lang="en-US" sz="2400" b="1" dirty="0"/>
              <a:t>minor </a:t>
            </a:r>
            <a:r>
              <a:rPr lang="en-US" sz="2400" dirty="0"/>
              <a:t>criteria. </a:t>
            </a:r>
            <a:endParaRPr lang="en-US" sz="2400" dirty="0" smtClean="0"/>
          </a:p>
          <a:p>
            <a:pPr marL="0" indent="0">
              <a:buNone/>
            </a:pPr>
            <a:endParaRPr lang="en-US" sz="2400" dirty="0" smtClean="0"/>
          </a:p>
          <a:p>
            <a:pPr marL="0" indent="0">
              <a:buNone/>
            </a:pPr>
            <a:endParaRPr lang="en-US" sz="2400" dirty="0"/>
          </a:p>
          <a:p>
            <a:pPr marL="0" indent="0">
              <a:buNone/>
            </a:pPr>
            <a:r>
              <a:rPr lang="en-US" sz="2400" dirty="0" smtClean="0"/>
              <a:t>Total  </a:t>
            </a:r>
            <a:r>
              <a:rPr lang="en-US" sz="2400" dirty="0"/>
              <a:t>score </a:t>
            </a:r>
            <a:endParaRPr lang="en-US" sz="2400" dirty="0" smtClean="0"/>
          </a:p>
          <a:p>
            <a:r>
              <a:rPr lang="en-US" sz="2400" dirty="0"/>
              <a:t>&lt;</a:t>
            </a:r>
            <a:r>
              <a:rPr lang="en-US" sz="2400" dirty="0" smtClean="0"/>
              <a:t>8         - </a:t>
            </a:r>
            <a:r>
              <a:rPr lang="en-US" sz="2400" dirty="0"/>
              <a:t>mild </a:t>
            </a:r>
            <a:r>
              <a:rPr lang="en-US" sz="2400" dirty="0" smtClean="0"/>
              <a:t>EMF</a:t>
            </a:r>
          </a:p>
          <a:p>
            <a:r>
              <a:rPr lang="en-US" sz="2400" dirty="0" smtClean="0"/>
              <a:t>8 </a:t>
            </a:r>
            <a:r>
              <a:rPr lang="en-US" sz="2400" dirty="0"/>
              <a:t>to 15 </a:t>
            </a:r>
            <a:r>
              <a:rPr lang="en-US" sz="2400" dirty="0" smtClean="0"/>
              <a:t>- moderate </a:t>
            </a:r>
          </a:p>
          <a:p>
            <a:r>
              <a:rPr lang="en-US" sz="2400" dirty="0"/>
              <a:t>&gt;</a:t>
            </a:r>
            <a:r>
              <a:rPr lang="en-US" sz="2400" dirty="0" smtClean="0"/>
              <a:t>15       - severe </a:t>
            </a:r>
            <a:r>
              <a:rPr lang="en-US" sz="2400" dirty="0"/>
              <a:t>disease</a:t>
            </a:r>
            <a:endParaRPr lang="en-IN" sz="2400" dirty="0"/>
          </a:p>
        </p:txBody>
      </p:sp>
    </p:spTree>
    <p:extLst>
      <p:ext uri="{BB962C8B-B14F-4D97-AF65-F5344CB8AC3E}">
        <p14:creationId xmlns:p14="http://schemas.microsoft.com/office/powerpoint/2010/main" val="4241782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28315" t="44539" r="25561" b="11381"/>
          <a:stretch/>
        </p:blipFill>
        <p:spPr>
          <a:xfrm>
            <a:off x="457200" y="152400"/>
            <a:ext cx="8305800" cy="6629400"/>
          </a:xfrm>
        </p:spPr>
      </p:pic>
    </p:spTree>
    <p:extLst>
      <p:ext uri="{BB962C8B-B14F-4D97-AF65-F5344CB8AC3E}">
        <p14:creationId xmlns:p14="http://schemas.microsoft.com/office/powerpoint/2010/main" val="3713196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IN" dirty="0"/>
          </a:p>
        </p:txBody>
      </p:sp>
      <p:sp>
        <p:nvSpPr>
          <p:cNvPr id="3" name="Content Placeholder 2"/>
          <p:cNvSpPr>
            <a:spLocks noGrp="1"/>
          </p:cNvSpPr>
          <p:nvPr>
            <p:ph idx="1"/>
          </p:nvPr>
        </p:nvSpPr>
        <p:spPr/>
        <p:txBody>
          <a:bodyPr>
            <a:normAutofit/>
          </a:bodyPr>
          <a:lstStyle/>
          <a:p>
            <a:r>
              <a:rPr lang="en-US" sz="2400" dirty="0" smtClean="0"/>
              <a:t>Introduction </a:t>
            </a:r>
          </a:p>
          <a:p>
            <a:r>
              <a:rPr lang="en-US" sz="2400" dirty="0" smtClean="0"/>
              <a:t>History</a:t>
            </a:r>
          </a:p>
          <a:p>
            <a:r>
              <a:rPr lang="en-US" sz="2400" dirty="0" smtClean="0"/>
              <a:t>Epidemiology</a:t>
            </a:r>
          </a:p>
          <a:p>
            <a:r>
              <a:rPr lang="en-US" sz="2400" dirty="0" smtClean="0"/>
              <a:t>Pathogenesis</a:t>
            </a:r>
          </a:p>
          <a:p>
            <a:r>
              <a:rPr lang="en-US" sz="2400" dirty="0" smtClean="0"/>
              <a:t>Pathology</a:t>
            </a:r>
          </a:p>
          <a:p>
            <a:r>
              <a:rPr lang="en-US" sz="2400" dirty="0" smtClean="0"/>
              <a:t>Natural history and presentation</a:t>
            </a:r>
          </a:p>
          <a:p>
            <a:r>
              <a:rPr lang="en-US" sz="2400" dirty="0" smtClean="0"/>
              <a:t>How to diagnose</a:t>
            </a:r>
          </a:p>
          <a:p>
            <a:r>
              <a:rPr lang="en-US" sz="2400" dirty="0" smtClean="0"/>
              <a:t>Imaging</a:t>
            </a:r>
          </a:p>
          <a:p>
            <a:r>
              <a:rPr lang="en-US" sz="2400" dirty="0" smtClean="0"/>
              <a:t>Management</a:t>
            </a:r>
          </a:p>
          <a:p>
            <a:pPr marL="0" indent="0">
              <a:buNone/>
            </a:pPr>
            <a:endParaRPr lang="en-US" dirty="0" smtClean="0"/>
          </a:p>
          <a:p>
            <a:endParaRPr lang="en-US" dirty="0" smtClean="0"/>
          </a:p>
          <a:p>
            <a:endParaRPr lang="en-US" dirty="0" smtClean="0"/>
          </a:p>
          <a:p>
            <a:endParaRPr lang="en-IN" dirty="0"/>
          </a:p>
        </p:txBody>
      </p:sp>
    </p:spTree>
    <p:extLst>
      <p:ext uri="{BB962C8B-B14F-4D97-AF65-F5344CB8AC3E}">
        <p14:creationId xmlns:p14="http://schemas.microsoft.com/office/powerpoint/2010/main" val="2890322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4" name="Rectangle 3"/>
          <p:cNvSpPr/>
          <p:nvPr/>
        </p:nvSpPr>
        <p:spPr>
          <a:xfrm>
            <a:off x="152400" y="228600"/>
            <a:ext cx="8763000" cy="769441"/>
          </a:xfrm>
          <a:prstGeom prst="rect">
            <a:avLst/>
          </a:prstGeom>
        </p:spPr>
        <p:txBody>
          <a:bodyPr wrap="square">
            <a:spAutoFit/>
          </a:bodyPr>
          <a:lstStyle/>
          <a:p>
            <a:r>
              <a:rPr lang="en-US" sz="2200" b="1" dirty="0" smtClean="0"/>
              <a:t>Established  </a:t>
            </a:r>
            <a:r>
              <a:rPr lang="en-US" sz="2200" b="1" dirty="0"/>
              <a:t>bilateral </a:t>
            </a:r>
            <a:r>
              <a:rPr lang="en-US" sz="2200" b="1" dirty="0" smtClean="0"/>
              <a:t>EMF  </a:t>
            </a:r>
            <a:r>
              <a:rPr lang="en-US" sz="2200" dirty="0" smtClean="0"/>
              <a:t>-  the </a:t>
            </a:r>
            <a:r>
              <a:rPr lang="en-US" sz="2200" dirty="0"/>
              <a:t>heart has a peculiar aspect of enlarged atria with small ventricles - the “</a:t>
            </a:r>
            <a:r>
              <a:rPr lang="en-US" sz="2200" b="1" dirty="0"/>
              <a:t>Mickey mouse” </a:t>
            </a:r>
            <a:r>
              <a:rPr lang="en-US" sz="2200" dirty="0"/>
              <a:t>heart </a:t>
            </a:r>
            <a:r>
              <a:rPr lang="en-US" sz="2200" dirty="0" smtClean="0"/>
              <a:t>- 4 </a:t>
            </a:r>
            <a:r>
              <a:rPr lang="en-US" sz="2200" dirty="0"/>
              <a:t>chambers view</a:t>
            </a:r>
            <a:endParaRPr lang="en-IN" sz="2200" dirty="0"/>
          </a:p>
        </p:txBody>
      </p:sp>
      <p:pic>
        <p:nvPicPr>
          <p:cNvPr id="5" name="Content Placeholder 9"/>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1778" t="41636" r="32590" b="36766"/>
          <a:stretch/>
        </p:blipFill>
        <p:spPr>
          <a:xfrm>
            <a:off x="533400" y="1890486"/>
            <a:ext cx="3810000" cy="3969657"/>
          </a:xfrm>
        </p:spPr>
      </p:pic>
      <p:pic>
        <p:nvPicPr>
          <p:cNvPr id="6" name="Content Placeholder 9"/>
          <p:cNvPicPr>
            <a:picLocks noChangeAspect="1"/>
          </p:cNvPicPr>
          <p:nvPr/>
        </p:nvPicPr>
        <p:blipFill rotWithShape="1">
          <a:blip r:embed="rId3" cstate="print">
            <a:extLst>
              <a:ext uri="{28A0092B-C50C-407E-A947-70E740481C1C}">
                <a14:useLocalDpi xmlns:a14="http://schemas.microsoft.com/office/drawing/2010/main" val="0"/>
              </a:ext>
            </a:extLst>
          </a:blip>
          <a:srcRect l="35163" t="62845" r="49559" b="15147"/>
          <a:stretch/>
        </p:blipFill>
        <p:spPr>
          <a:xfrm>
            <a:off x="4566557" y="1890486"/>
            <a:ext cx="3962400" cy="3962400"/>
          </a:xfrm>
          <a:prstGeom prst="rect">
            <a:avLst/>
          </a:prstGeom>
        </p:spPr>
      </p:pic>
    </p:spTree>
    <p:extLst>
      <p:ext uri="{BB962C8B-B14F-4D97-AF65-F5344CB8AC3E}">
        <p14:creationId xmlns:p14="http://schemas.microsoft.com/office/powerpoint/2010/main" val="2634513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IN"/>
          </a:p>
        </p:txBody>
      </p:sp>
      <p:pic>
        <p:nvPicPr>
          <p:cNvPr id="7" name="Content Placeholder 6"/>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8130" t="42166" r="49914" b="21286"/>
          <a:stretch/>
        </p:blipFill>
        <p:spPr>
          <a:xfrm>
            <a:off x="0" y="609600"/>
            <a:ext cx="4572000" cy="5638800"/>
          </a:xfrm>
        </p:spPr>
      </p:pic>
      <p:pic>
        <p:nvPicPr>
          <p:cNvPr id="10" name="Content Placeholder 9"/>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35163" t="40946" r="32590" b="7189"/>
          <a:stretch/>
        </p:blipFill>
        <p:spPr>
          <a:xfrm>
            <a:off x="4648200" y="0"/>
            <a:ext cx="4495800" cy="6858000"/>
          </a:xfrm>
        </p:spPr>
      </p:pic>
    </p:spTree>
    <p:extLst>
      <p:ext uri="{BB962C8B-B14F-4D97-AF65-F5344CB8AC3E}">
        <p14:creationId xmlns:p14="http://schemas.microsoft.com/office/powerpoint/2010/main" val="19032704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6" name="Content Placeholder 5"/>
          <p:cNvSpPr>
            <a:spLocks noGrp="1"/>
          </p:cNvSpPr>
          <p:nvPr>
            <p:ph idx="1"/>
          </p:nvPr>
        </p:nvSpPr>
        <p:spPr>
          <a:xfrm>
            <a:off x="457200" y="838200"/>
            <a:ext cx="8229600" cy="5287963"/>
          </a:xfrm>
        </p:spPr>
        <p:txBody>
          <a:bodyPr>
            <a:normAutofit/>
          </a:bodyPr>
          <a:lstStyle/>
          <a:p>
            <a:r>
              <a:rPr lang="en-US" sz="2200" dirty="0" smtClean="0"/>
              <a:t>In </a:t>
            </a:r>
            <a:r>
              <a:rPr lang="en-US" sz="2200" dirty="0"/>
              <a:t>a patient with an echocardiographic diagnosis of </a:t>
            </a:r>
            <a:r>
              <a:rPr lang="en-US" sz="2200" dirty="0" smtClean="0"/>
              <a:t>EMF</a:t>
            </a:r>
            <a:endParaRPr lang="en-US" sz="2200" dirty="0"/>
          </a:p>
          <a:p>
            <a:endParaRPr lang="en-US" sz="2200" dirty="0" smtClean="0"/>
          </a:p>
          <a:p>
            <a:pPr marL="0" indent="0">
              <a:buNone/>
            </a:pPr>
            <a:r>
              <a:rPr lang="en-US" sz="2200" b="1" dirty="0"/>
              <a:t>A</a:t>
            </a:r>
            <a:r>
              <a:rPr lang="en-US" sz="2200" b="1" dirty="0" smtClean="0"/>
              <a:t>ctivity</a:t>
            </a:r>
            <a:r>
              <a:rPr lang="en-US" sz="2200" dirty="0" smtClean="0"/>
              <a:t> </a:t>
            </a:r>
            <a:r>
              <a:rPr lang="en-US" sz="2200" dirty="0"/>
              <a:t>was defined as </a:t>
            </a:r>
            <a:r>
              <a:rPr lang="en-US" sz="2200" dirty="0" smtClean="0"/>
              <a:t>- </a:t>
            </a:r>
            <a:r>
              <a:rPr lang="en-US" sz="2200" b="1" dirty="0" smtClean="0"/>
              <a:t>two </a:t>
            </a:r>
            <a:r>
              <a:rPr lang="en-US" sz="2200" b="1" dirty="0"/>
              <a:t>or more </a:t>
            </a:r>
            <a:r>
              <a:rPr lang="en-US" sz="2200" dirty="0"/>
              <a:t>of the following signs: </a:t>
            </a:r>
            <a:endParaRPr lang="en-US" sz="2200" dirty="0" smtClean="0"/>
          </a:p>
          <a:p>
            <a:pPr marL="0" indent="0">
              <a:buNone/>
            </a:pPr>
            <a:endParaRPr lang="en-US" sz="2200" dirty="0" smtClean="0"/>
          </a:p>
          <a:p>
            <a:pPr marL="571500" indent="-571500">
              <a:buAutoNum type="romanLcParenR"/>
            </a:pPr>
            <a:r>
              <a:rPr lang="en-US" sz="2200" dirty="0" smtClean="0"/>
              <a:t>Unexplained  </a:t>
            </a:r>
            <a:r>
              <a:rPr lang="en-US" sz="2200" dirty="0"/>
              <a:t>fever, recurrent facial edema, </a:t>
            </a:r>
            <a:r>
              <a:rPr lang="en-US" sz="2200" dirty="0" err="1"/>
              <a:t>urticaria</a:t>
            </a:r>
            <a:r>
              <a:rPr lang="en-US" sz="2200" dirty="0"/>
              <a:t> or asthma-like </a:t>
            </a:r>
            <a:r>
              <a:rPr lang="en-US" sz="2200" dirty="0" smtClean="0"/>
              <a:t>episodes</a:t>
            </a:r>
          </a:p>
          <a:p>
            <a:pPr marL="571500" indent="-571500">
              <a:buAutoNum type="romanLcParenR"/>
            </a:pPr>
            <a:r>
              <a:rPr lang="en-US" sz="2200" dirty="0" smtClean="0"/>
              <a:t>Severe  </a:t>
            </a:r>
            <a:r>
              <a:rPr lang="en-US" sz="2200" dirty="0" err="1"/>
              <a:t>hypereosinophilia</a:t>
            </a:r>
            <a:r>
              <a:rPr lang="en-US" sz="2200" dirty="0"/>
              <a:t> (absolute eosinophil count &gt; 1.5 x </a:t>
            </a:r>
            <a:r>
              <a:rPr lang="en-US" sz="2200" dirty="0" smtClean="0"/>
              <a:t>109/L)</a:t>
            </a:r>
          </a:p>
          <a:p>
            <a:pPr marL="571500" indent="-571500">
              <a:buAutoNum type="romanLcParenR"/>
            </a:pPr>
            <a:r>
              <a:rPr lang="en-US" sz="2200" dirty="0" smtClean="0"/>
              <a:t>Ventricular  </a:t>
            </a:r>
            <a:r>
              <a:rPr lang="en-US" sz="2200" dirty="0"/>
              <a:t>thrombi not attributable to severe myocardial </a:t>
            </a:r>
            <a:r>
              <a:rPr lang="en-US" sz="2200" dirty="0" smtClean="0"/>
              <a:t>dysfunction</a:t>
            </a:r>
          </a:p>
          <a:p>
            <a:pPr marL="571500" indent="-571500">
              <a:buAutoNum type="romanLcParenR"/>
            </a:pPr>
            <a:r>
              <a:rPr lang="en-US" sz="2200" dirty="0" smtClean="0"/>
              <a:t>Evidence  </a:t>
            </a:r>
            <a:r>
              <a:rPr lang="en-US" sz="2200" dirty="0"/>
              <a:t>of </a:t>
            </a:r>
            <a:r>
              <a:rPr lang="en-US" sz="2200" dirty="0" err="1"/>
              <a:t>pancarditis</a:t>
            </a:r>
            <a:r>
              <a:rPr lang="en-US" sz="2200" dirty="0"/>
              <a:t> with acute heart </a:t>
            </a:r>
            <a:r>
              <a:rPr lang="en-US" sz="2200" dirty="0" smtClean="0"/>
              <a:t>failure</a:t>
            </a:r>
          </a:p>
          <a:p>
            <a:pPr marL="571500" indent="-571500">
              <a:buAutoNum type="romanLcParenR"/>
            </a:pPr>
            <a:r>
              <a:rPr lang="en-US" sz="2200" dirty="0" smtClean="0"/>
              <a:t>Increased  </a:t>
            </a:r>
            <a:r>
              <a:rPr lang="en-US" sz="2200" dirty="0"/>
              <a:t>C-Reactive Protein and/or erythrocyte sedimentation rate</a:t>
            </a:r>
            <a:endParaRPr lang="en-IN" sz="2200" dirty="0"/>
          </a:p>
        </p:txBody>
      </p:sp>
    </p:spTree>
    <p:extLst>
      <p:ext uri="{BB962C8B-B14F-4D97-AF65-F5344CB8AC3E}">
        <p14:creationId xmlns:p14="http://schemas.microsoft.com/office/powerpoint/2010/main" val="3976302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52400"/>
            <a:ext cx="8229600" cy="6705600"/>
          </a:xfrm>
        </p:spPr>
        <p:txBody>
          <a:bodyPr>
            <a:normAutofit/>
          </a:bodyPr>
          <a:lstStyle/>
          <a:p>
            <a:pPr>
              <a:lnSpc>
                <a:spcPct val="150000"/>
              </a:lnSpc>
            </a:pPr>
            <a:r>
              <a:rPr lang="en-US" sz="2200" b="1" dirty="0"/>
              <a:t>Active EMF with remission </a:t>
            </a:r>
            <a:r>
              <a:rPr lang="en-US" sz="2200" b="1" dirty="0" smtClean="0"/>
              <a:t>- </a:t>
            </a:r>
            <a:r>
              <a:rPr lang="en-US" sz="2200" dirty="0" smtClean="0"/>
              <a:t>signs </a:t>
            </a:r>
            <a:r>
              <a:rPr lang="en-US" sz="2200" dirty="0"/>
              <a:t>of activity at diagnosis that regressed during the first six months of follow </a:t>
            </a:r>
            <a:r>
              <a:rPr lang="en-US" sz="2200" dirty="0" smtClean="0"/>
              <a:t>up</a:t>
            </a:r>
            <a:endParaRPr lang="en-US" sz="2200" dirty="0"/>
          </a:p>
          <a:p>
            <a:pPr>
              <a:lnSpc>
                <a:spcPct val="150000"/>
              </a:lnSpc>
            </a:pPr>
            <a:r>
              <a:rPr lang="en-US" sz="2200" dirty="0" smtClean="0"/>
              <a:t> </a:t>
            </a:r>
            <a:r>
              <a:rPr lang="en-US" sz="2200" b="1" dirty="0" smtClean="0"/>
              <a:t>Active </a:t>
            </a:r>
            <a:r>
              <a:rPr lang="en-US" sz="2200" b="1" dirty="0"/>
              <a:t>persistent </a:t>
            </a:r>
            <a:r>
              <a:rPr lang="en-US" sz="2200" b="1" dirty="0" smtClean="0"/>
              <a:t>- </a:t>
            </a:r>
            <a:r>
              <a:rPr lang="en-US" sz="2200" dirty="0" smtClean="0"/>
              <a:t>persistence </a:t>
            </a:r>
            <a:r>
              <a:rPr lang="en-US" sz="2200" dirty="0"/>
              <a:t>of signs of activity for 6 months or </a:t>
            </a:r>
            <a:r>
              <a:rPr lang="en-US" sz="2200" dirty="0" smtClean="0"/>
              <a:t>more</a:t>
            </a:r>
          </a:p>
          <a:p>
            <a:pPr>
              <a:lnSpc>
                <a:spcPct val="150000"/>
              </a:lnSpc>
            </a:pPr>
            <a:r>
              <a:rPr lang="en-US" sz="2200" b="1" dirty="0"/>
              <a:t>Active rapidly progressive </a:t>
            </a:r>
            <a:r>
              <a:rPr lang="en-US" sz="2200" b="1" dirty="0" smtClean="0"/>
              <a:t>- </a:t>
            </a:r>
            <a:r>
              <a:rPr lang="en-US" sz="2200" dirty="0" smtClean="0"/>
              <a:t>persistence </a:t>
            </a:r>
            <a:r>
              <a:rPr lang="en-US" sz="2200" dirty="0"/>
              <a:t>of signs of activity after the initial episode of heart failure, who progress to a higher degree of severity or death in less than six </a:t>
            </a:r>
            <a:r>
              <a:rPr lang="en-US" sz="2200" dirty="0" smtClean="0"/>
              <a:t>months</a:t>
            </a:r>
          </a:p>
          <a:p>
            <a:pPr>
              <a:lnSpc>
                <a:spcPct val="150000"/>
              </a:lnSpc>
            </a:pPr>
            <a:endParaRPr lang="en-US" sz="2200" dirty="0" smtClean="0"/>
          </a:p>
          <a:p>
            <a:pPr>
              <a:lnSpc>
                <a:spcPct val="150000"/>
              </a:lnSpc>
            </a:pPr>
            <a:r>
              <a:rPr lang="en-US" sz="2200" b="1" dirty="0" smtClean="0"/>
              <a:t>Quiescent </a:t>
            </a:r>
            <a:r>
              <a:rPr lang="en-US" sz="2200" b="1" dirty="0"/>
              <a:t>or </a:t>
            </a:r>
            <a:r>
              <a:rPr lang="en-US" sz="2200" b="1" dirty="0" smtClean="0"/>
              <a:t>Recurrent </a:t>
            </a:r>
            <a:r>
              <a:rPr lang="en-US" sz="2200" dirty="0" smtClean="0"/>
              <a:t>- occurrence </a:t>
            </a:r>
            <a:r>
              <a:rPr lang="en-US" sz="2200" dirty="0"/>
              <a:t>of disease recrudescence during the first six months of follow </a:t>
            </a:r>
            <a:r>
              <a:rPr lang="en-US" sz="2200" dirty="0" smtClean="0"/>
              <a:t>up</a:t>
            </a:r>
          </a:p>
          <a:p>
            <a:pPr>
              <a:lnSpc>
                <a:spcPct val="150000"/>
              </a:lnSpc>
            </a:pPr>
            <a:r>
              <a:rPr lang="en-US" sz="2200" b="1" dirty="0" smtClean="0"/>
              <a:t>Chronic  </a:t>
            </a:r>
            <a:r>
              <a:rPr lang="en-US" sz="2200" b="1" dirty="0"/>
              <a:t>recurrent </a:t>
            </a:r>
            <a:r>
              <a:rPr lang="en-US" sz="2200" b="1" dirty="0" smtClean="0"/>
              <a:t> </a:t>
            </a:r>
            <a:r>
              <a:rPr lang="en-US" sz="2200" dirty="0" smtClean="0"/>
              <a:t>- recrudescence </a:t>
            </a:r>
            <a:r>
              <a:rPr lang="en-US" sz="2200" dirty="0"/>
              <a:t>of active disease in the course of follow up, going back to a quiescent stage </a:t>
            </a:r>
            <a:r>
              <a:rPr lang="en-US" sz="2200" dirty="0" smtClean="0"/>
              <a:t>thereafter</a:t>
            </a:r>
            <a:endParaRPr lang="en-IN" sz="2200" dirty="0"/>
          </a:p>
        </p:txBody>
      </p:sp>
    </p:spTree>
    <p:extLst>
      <p:ext uri="{BB962C8B-B14F-4D97-AF65-F5344CB8AC3E}">
        <p14:creationId xmlns:p14="http://schemas.microsoft.com/office/powerpoint/2010/main" val="3403968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200" dirty="0" smtClean="0"/>
              <a:t>X-ray</a:t>
            </a:r>
            <a:endParaRPr lang="en-IN" sz="3200" dirty="0"/>
          </a:p>
        </p:txBody>
      </p:sp>
      <p:sp>
        <p:nvSpPr>
          <p:cNvPr id="5" name="Content Placeholder 4"/>
          <p:cNvSpPr>
            <a:spLocks noGrp="1"/>
          </p:cNvSpPr>
          <p:nvPr>
            <p:ph sz="half" idx="1"/>
          </p:nvPr>
        </p:nvSpPr>
        <p:spPr/>
        <p:txBody>
          <a:bodyPr>
            <a:normAutofit/>
          </a:bodyPr>
          <a:lstStyle/>
          <a:p>
            <a:r>
              <a:rPr lang="en-US" sz="2400" dirty="0"/>
              <a:t>Pronounced </a:t>
            </a:r>
            <a:r>
              <a:rPr lang="en-US" sz="2400" dirty="0" smtClean="0"/>
              <a:t>cardiomegaly</a:t>
            </a:r>
          </a:p>
          <a:p>
            <a:r>
              <a:rPr lang="en-US" sz="2400" dirty="0" err="1" smtClean="0"/>
              <a:t>Biatrial</a:t>
            </a:r>
            <a:r>
              <a:rPr lang="en-US" sz="2400" dirty="0" smtClean="0"/>
              <a:t>  dilatation</a:t>
            </a:r>
          </a:p>
          <a:p>
            <a:r>
              <a:rPr lang="en-US" sz="2400" dirty="0" smtClean="0"/>
              <a:t>Pulmonary </a:t>
            </a:r>
            <a:r>
              <a:rPr lang="en-US" sz="2400" dirty="0" err="1" smtClean="0"/>
              <a:t>infundibular</a:t>
            </a:r>
            <a:r>
              <a:rPr lang="en-US" sz="2400" dirty="0" smtClean="0"/>
              <a:t> dilatation</a:t>
            </a:r>
            <a:endParaRPr lang="en-US" sz="2400" dirty="0"/>
          </a:p>
          <a:p>
            <a:r>
              <a:rPr lang="en-US" sz="2400" dirty="0" err="1" smtClean="0"/>
              <a:t>Postcapillary</a:t>
            </a:r>
            <a:r>
              <a:rPr lang="en-US" sz="2400" dirty="0" smtClean="0"/>
              <a:t> pulmonary </a:t>
            </a:r>
            <a:r>
              <a:rPr lang="en-US" sz="2400" dirty="0"/>
              <a:t>hypertension </a:t>
            </a:r>
            <a:endParaRPr lang="en-US" sz="2400" dirty="0" smtClean="0"/>
          </a:p>
          <a:p>
            <a:r>
              <a:rPr lang="en-US" sz="2400" dirty="0" smtClean="0"/>
              <a:t> </a:t>
            </a:r>
            <a:r>
              <a:rPr lang="en-US" sz="2400" dirty="0"/>
              <a:t>Pleural and pericardial effusions are very common </a:t>
            </a:r>
          </a:p>
          <a:p>
            <a:pPr marL="0" indent="0">
              <a:buNone/>
            </a:pPr>
            <a:r>
              <a:rPr lang="en-US" dirty="0"/>
              <a:t/>
            </a:r>
            <a:br>
              <a:rPr lang="en-US" dirty="0"/>
            </a:br>
            <a:endParaRPr lang="en-IN" dirty="0"/>
          </a:p>
        </p:txBody>
      </p:sp>
      <p:pic>
        <p:nvPicPr>
          <p:cNvPr id="9" name="Content Placeholder 8"/>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50086"/>
          <a:stretch/>
        </p:blipFill>
        <p:spPr>
          <a:xfrm>
            <a:off x="4876800" y="1"/>
            <a:ext cx="4232564" cy="3505199"/>
          </a:xfr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4876800" y="3505200"/>
            <a:ext cx="4267200" cy="3352800"/>
          </a:xfrm>
          <a:prstGeom prst="rect">
            <a:avLst/>
          </a:prstGeom>
        </p:spPr>
      </p:pic>
    </p:spTree>
    <p:extLst>
      <p:ext uri="{BB962C8B-B14F-4D97-AF65-F5344CB8AC3E}">
        <p14:creationId xmlns:p14="http://schemas.microsoft.com/office/powerpoint/2010/main" val="35691177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l"/>
            <a:r>
              <a:rPr lang="en-IN" dirty="0" smtClean="0"/>
              <a:t>Cardiac catheterization</a:t>
            </a:r>
            <a:endParaRPr lang="en-IN" dirty="0"/>
          </a:p>
        </p:txBody>
      </p:sp>
      <p:sp>
        <p:nvSpPr>
          <p:cNvPr id="3" name="Content Placeholder 2"/>
          <p:cNvSpPr>
            <a:spLocks noGrp="1"/>
          </p:cNvSpPr>
          <p:nvPr>
            <p:ph idx="1"/>
          </p:nvPr>
        </p:nvSpPr>
        <p:spPr/>
        <p:txBody>
          <a:bodyPr>
            <a:normAutofit/>
          </a:bodyPr>
          <a:lstStyle/>
          <a:p>
            <a:r>
              <a:rPr lang="en-IN" sz="2400" dirty="0" smtClean="0"/>
              <a:t>Not required for the diagnosis of EMF</a:t>
            </a:r>
          </a:p>
          <a:p>
            <a:r>
              <a:rPr lang="en-IN" sz="2400" dirty="0" smtClean="0"/>
              <a:t>Depending on ventricle involved, MR and TR may be demonstrated</a:t>
            </a:r>
          </a:p>
          <a:p>
            <a:endParaRPr lang="en-IN" sz="2400" dirty="0" smtClean="0"/>
          </a:p>
          <a:p>
            <a:r>
              <a:rPr lang="en-US" sz="2400" dirty="0"/>
              <a:t>When performed, the classic “dip and plateau” pattern (or square root sign) in the right ventricular pressure tracing, </a:t>
            </a:r>
            <a:r>
              <a:rPr lang="en-US" sz="2400" dirty="0" smtClean="0"/>
              <a:t> pulmonary </a:t>
            </a:r>
            <a:r>
              <a:rPr lang="en-US" sz="2400" dirty="0"/>
              <a:t>arterial hypertension can be seen</a:t>
            </a:r>
            <a:endParaRPr lang="en-IN" sz="2400" dirty="0"/>
          </a:p>
        </p:txBody>
      </p:sp>
    </p:spTree>
    <p:extLst>
      <p:ext uri="{BB962C8B-B14F-4D97-AF65-F5344CB8AC3E}">
        <p14:creationId xmlns:p14="http://schemas.microsoft.com/office/powerpoint/2010/main" val="8713683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6850" y="1524000"/>
            <a:ext cx="3867150" cy="4267200"/>
          </a:xfr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318" t="46901" r="61364" b="19682"/>
          <a:stretch/>
        </p:blipFill>
        <p:spPr>
          <a:xfrm>
            <a:off x="457200" y="1447800"/>
            <a:ext cx="5029200" cy="4495800"/>
          </a:xfrm>
          <a:prstGeom prst="rect">
            <a:avLst/>
          </a:prstGeom>
        </p:spPr>
      </p:pic>
    </p:spTree>
    <p:extLst>
      <p:ext uri="{BB962C8B-B14F-4D97-AF65-F5344CB8AC3E}">
        <p14:creationId xmlns:p14="http://schemas.microsoft.com/office/powerpoint/2010/main" val="6161954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srcRect/>
          <a:stretch>
            <a:fillRect/>
          </a:stretch>
        </p:blipFill>
        <p:spPr bwMode="auto">
          <a:xfrm>
            <a:off x="457200" y="1687563"/>
            <a:ext cx="3733800" cy="37338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4533900" y="1675473"/>
            <a:ext cx="3863616" cy="3887127"/>
          </a:xfrm>
          <a:prstGeom prst="rect">
            <a:avLst/>
          </a:prstGeom>
          <a:noFill/>
          <a:ln w="9525">
            <a:noFill/>
            <a:miter lim="800000"/>
            <a:headEnd/>
            <a:tailEnd/>
          </a:ln>
          <a:effectLst/>
        </p:spPr>
      </p:pic>
      <p:sp>
        <p:nvSpPr>
          <p:cNvPr id="6" name="Title 5"/>
          <p:cNvSpPr>
            <a:spLocks noGrp="1"/>
          </p:cNvSpPr>
          <p:nvPr>
            <p:ph type="title"/>
          </p:nvPr>
        </p:nvSpPr>
        <p:spPr>
          <a:xfrm>
            <a:off x="419100" y="-14785"/>
            <a:ext cx="8229600" cy="1371600"/>
          </a:xfrm>
        </p:spPr>
        <p:txBody>
          <a:bodyPr>
            <a:noAutofit/>
          </a:bodyPr>
          <a:lstStyle/>
          <a:p>
            <a:pPr algn="l"/>
            <a:r>
              <a:rPr lang="en-US" sz="3200" u="sng" dirty="0" smtClean="0"/>
              <a:t/>
            </a:r>
            <a:br>
              <a:rPr lang="en-US" sz="3200" u="sng" dirty="0" smtClean="0"/>
            </a:br>
            <a:r>
              <a:rPr lang="en-US" sz="3200" u="sng" dirty="0" smtClean="0"/>
              <a:t>Angiography</a:t>
            </a:r>
            <a:r>
              <a:rPr lang="en-US" sz="2000" u="sng" dirty="0" smtClean="0"/>
              <a:t/>
            </a:r>
            <a:br>
              <a:rPr lang="en-US" sz="2000" u="sng" dirty="0" smtClean="0"/>
            </a:br>
            <a:r>
              <a:rPr lang="en-US" sz="2000" u="sng" dirty="0" smtClean="0"/>
              <a:t/>
            </a:r>
            <a:br>
              <a:rPr lang="en-US" sz="2000" u="sng" dirty="0" smtClean="0"/>
            </a:br>
            <a:r>
              <a:rPr lang="en-US" sz="2000" dirty="0" smtClean="0"/>
              <a:t>Characteristic obliteration of the apex of the involved ventricle(s) with varying degree of AV valve regurgitation  </a:t>
            </a:r>
            <a:br>
              <a:rPr lang="en-US" sz="2000" dirty="0" smtClean="0"/>
            </a:br>
            <a:endParaRPr lang="en-US" sz="2000" dirty="0"/>
          </a:p>
        </p:txBody>
      </p:sp>
      <p:sp>
        <p:nvSpPr>
          <p:cNvPr id="7" name="Title 1"/>
          <p:cNvSpPr txBox="1">
            <a:spLocks/>
          </p:cNvSpPr>
          <p:nvPr/>
        </p:nvSpPr>
        <p:spPr>
          <a:xfrm>
            <a:off x="5562600" y="5562600"/>
            <a:ext cx="32766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LV-RAO view</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5028477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400" y="6926"/>
            <a:ext cx="5105400" cy="6851073"/>
          </a:xfrm>
        </p:spPr>
      </p:pic>
    </p:spTree>
    <p:extLst>
      <p:ext uri="{BB962C8B-B14F-4D97-AF65-F5344CB8AC3E}">
        <p14:creationId xmlns:p14="http://schemas.microsoft.com/office/powerpoint/2010/main" val="34986064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6077" t="29234" r="31757" b="20870"/>
          <a:stretch/>
        </p:blipFill>
        <p:spPr>
          <a:xfrm>
            <a:off x="27708" y="76200"/>
            <a:ext cx="4315691" cy="3048000"/>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50000" b="50000"/>
          <a:stretch/>
        </p:blipFill>
        <p:spPr>
          <a:xfrm>
            <a:off x="4800600" y="1143000"/>
            <a:ext cx="4191000" cy="44958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50000" t="51419"/>
          <a:stretch/>
        </p:blipFill>
        <p:spPr>
          <a:xfrm>
            <a:off x="7256" y="2971800"/>
            <a:ext cx="4488543" cy="3886200"/>
          </a:xfrm>
          <a:prstGeom prst="rect">
            <a:avLst/>
          </a:prstGeom>
        </p:spPr>
      </p:pic>
    </p:spTree>
    <p:extLst>
      <p:ext uri="{BB962C8B-B14F-4D97-AF65-F5344CB8AC3E}">
        <p14:creationId xmlns:p14="http://schemas.microsoft.com/office/powerpoint/2010/main" val="2671496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440363"/>
          </a:xfrm>
        </p:spPr>
        <p:txBody>
          <a:bodyPr>
            <a:normAutofit/>
          </a:bodyPr>
          <a:lstStyle/>
          <a:p>
            <a:r>
              <a:rPr lang="en-US" sz="2400" dirty="0" smtClean="0"/>
              <a:t>Progressive  </a:t>
            </a:r>
            <a:r>
              <a:rPr lang="en-US" sz="2400" dirty="0"/>
              <a:t>disease of unclear etiology and </a:t>
            </a:r>
            <a:r>
              <a:rPr lang="en-US" sz="2400" dirty="0" smtClean="0"/>
              <a:t>pathogenesis</a:t>
            </a:r>
          </a:p>
          <a:p>
            <a:r>
              <a:rPr lang="en-US" sz="2200" dirty="0"/>
              <a:t>Characterized  by fibrosis of the apical endocardium of the right ventricle (RV), left ventricle (LV), or </a:t>
            </a:r>
            <a:r>
              <a:rPr lang="en-US" sz="2200" dirty="0" smtClean="0"/>
              <a:t>both</a:t>
            </a:r>
          </a:p>
          <a:p>
            <a:r>
              <a:rPr lang="en-US" sz="2200" dirty="0" smtClean="0"/>
              <a:t>Endemic  restrictive cardiomyopathy </a:t>
            </a:r>
          </a:p>
          <a:p>
            <a:r>
              <a:rPr lang="en-US" sz="2200" dirty="0" smtClean="0"/>
              <a:t>Tropical  and subtropical regions</a:t>
            </a:r>
          </a:p>
          <a:p>
            <a:pPr marL="0" indent="0">
              <a:buNone/>
            </a:pPr>
            <a:endParaRPr lang="en-US" sz="2200" dirty="0"/>
          </a:p>
        </p:txBody>
      </p:sp>
      <p:pic>
        <p:nvPicPr>
          <p:cNvPr id="4" name="Picture 3" descr="largepreview.png"/>
          <p:cNvPicPr>
            <a:picLocks noChangeAspect="1"/>
          </p:cNvPicPr>
          <p:nvPr/>
        </p:nvPicPr>
        <p:blipFill>
          <a:blip r:embed="rId3"/>
          <a:srcRect l="12290" t="30000" r="9148" b="26667"/>
          <a:stretch>
            <a:fillRect/>
          </a:stretch>
        </p:blipFill>
        <p:spPr>
          <a:xfrm>
            <a:off x="2286000" y="3581400"/>
            <a:ext cx="4343400" cy="32766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668"/>
            <a:ext cx="9144000" cy="6822332"/>
          </a:xfrm>
        </p:spPr>
      </p:pic>
    </p:spTree>
    <p:extLst>
      <p:ext uri="{BB962C8B-B14F-4D97-AF65-F5344CB8AC3E}">
        <p14:creationId xmlns:p14="http://schemas.microsoft.com/office/powerpoint/2010/main" val="2821851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22932" t="12789" r="27766" b="6398"/>
          <a:stretch/>
        </p:blipFill>
        <p:spPr>
          <a:xfrm>
            <a:off x="0" y="12970"/>
            <a:ext cx="9144000" cy="6845030"/>
          </a:xfrm>
        </p:spPr>
      </p:pic>
    </p:spTree>
    <p:extLst>
      <p:ext uri="{BB962C8B-B14F-4D97-AF65-F5344CB8AC3E}">
        <p14:creationId xmlns:p14="http://schemas.microsoft.com/office/powerpoint/2010/main" val="5600751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MRI</a:t>
            </a:r>
            <a:endParaRPr lang="en-IN" dirty="0"/>
          </a:p>
        </p:txBody>
      </p:sp>
      <p:sp>
        <p:nvSpPr>
          <p:cNvPr id="3" name="Content Placeholder 2"/>
          <p:cNvSpPr>
            <a:spLocks noGrp="1"/>
          </p:cNvSpPr>
          <p:nvPr>
            <p:ph idx="1"/>
          </p:nvPr>
        </p:nvSpPr>
        <p:spPr/>
        <p:txBody>
          <a:bodyPr>
            <a:normAutofit/>
          </a:bodyPr>
          <a:lstStyle/>
          <a:p>
            <a:r>
              <a:rPr lang="en-US" sz="2200" dirty="0" smtClean="0"/>
              <a:t>Provides  </a:t>
            </a:r>
            <a:r>
              <a:rPr lang="en-US" sz="2200" dirty="0"/>
              <a:t>additional value for the diagnosis of </a:t>
            </a:r>
            <a:r>
              <a:rPr lang="en-US" sz="2200" dirty="0" smtClean="0"/>
              <a:t>EMF</a:t>
            </a:r>
          </a:p>
          <a:p>
            <a:r>
              <a:rPr lang="en-US" sz="2200" dirty="0" smtClean="0"/>
              <a:t>Potential  </a:t>
            </a:r>
            <a:r>
              <a:rPr lang="en-US" sz="2200" dirty="0"/>
              <a:t>assessment of early </a:t>
            </a:r>
            <a:r>
              <a:rPr lang="en-US" sz="2200" dirty="0" smtClean="0"/>
              <a:t>disease</a:t>
            </a:r>
          </a:p>
          <a:p>
            <a:r>
              <a:rPr lang="en-US" sz="2200" dirty="0" smtClean="0"/>
              <a:t>Outlines  </a:t>
            </a:r>
            <a:r>
              <a:rPr lang="en-US" sz="2200" dirty="0"/>
              <a:t>the degree of chamber distortion and the extent of thrombosis</a:t>
            </a:r>
            <a:endParaRPr lang="en-IN" sz="22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47348"/>
          <a:stretch/>
        </p:blipFill>
        <p:spPr>
          <a:xfrm>
            <a:off x="2286000" y="3124200"/>
            <a:ext cx="4953000" cy="3733800"/>
          </a:xfrm>
          <a:prstGeom prst="rect">
            <a:avLst/>
          </a:prstGeom>
        </p:spPr>
      </p:pic>
    </p:spTree>
    <p:extLst>
      <p:ext uri="{BB962C8B-B14F-4D97-AF65-F5344CB8AC3E}">
        <p14:creationId xmlns:p14="http://schemas.microsoft.com/office/powerpoint/2010/main" val="13584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sz="2200" dirty="0" smtClean="0"/>
              <a:t>Perfusion </a:t>
            </a:r>
            <a:r>
              <a:rPr lang="en-US" sz="2200" dirty="0"/>
              <a:t>studies accurately map the </a:t>
            </a:r>
            <a:r>
              <a:rPr lang="en-US" sz="2200" dirty="0" err="1"/>
              <a:t>hypoperfused</a:t>
            </a:r>
            <a:r>
              <a:rPr lang="en-US" sz="2200" dirty="0"/>
              <a:t> myocardial areas and avascular </a:t>
            </a:r>
            <a:r>
              <a:rPr lang="en-US" sz="2200" dirty="0" smtClean="0"/>
              <a:t>structures</a:t>
            </a:r>
            <a:endParaRPr lang="en-US" sz="2200" dirty="0"/>
          </a:p>
          <a:p>
            <a:r>
              <a:rPr lang="en-US" sz="2200" dirty="0" smtClean="0"/>
              <a:t>Late -gadolinium-enhancement </a:t>
            </a:r>
            <a:r>
              <a:rPr lang="en-US" sz="2200" dirty="0"/>
              <a:t>images correlate with fibrosis</a:t>
            </a:r>
            <a:r>
              <a:rPr lang="en-US" sz="2200" dirty="0" smtClean="0"/>
              <a:t>.</a:t>
            </a:r>
          </a:p>
          <a:p>
            <a:r>
              <a:rPr lang="en-US" sz="2200" dirty="0" smtClean="0"/>
              <a:t>Ideal tool </a:t>
            </a:r>
            <a:r>
              <a:rPr lang="en-US" sz="2200" dirty="0"/>
              <a:t>for monitoring the response to treatment and for defining anatomic details before surgery</a:t>
            </a:r>
            <a:endParaRPr lang="en-IN" sz="2200" dirty="0"/>
          </a:p>
        </p:txBody>
      </p:sp>
    </p:spTree>
    <p:extLst>
      <p:ext uri="{BB962C8B-B14F-4D97-AF65-F5344CB8AC3E}">
        <p14:creationId xmlns:p14="http://schemas.microsoft.com/office/powerpoint/2010/main" val="18333222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000" y="762000"/>
            <a:ext cx="6858000" cy="5257800"/>
          </a:xfrm>
        </p:spPr>
      </p:pic>
    </p:spTree>
    <p:extLst>
      <p:ext uri="{BB962C8B-B14F-4D97-AF65-F5344CB8AC3E}">
        <p14:creationId xmlns:p14="http://schemas.microsoft.com/office/powerpoint/2010/main" val="8051345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457200"/>
            <a:ext cx="7391400" cy="5867400"/>
          </a:xfrm>
        </p:spPr>
      </p:pic>
    </p:spTree>
    <p:extLst>
      <p:ext uri="{BB962C8B-B14F-4D97-AF65-F5344CB8AC3E}">
        <p14:creationId xmlns:p14="http://schemas.microsoft.com/office/powerpoint/2010/main" val="28322838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 name="Content Placeholder 11"/>
          <p:cNvPicPr>
            <a:picLocks noGrp="1" noChangeAspect="1"/>
          </p:cNvPicPr>
          <p:nvPr>
            <p:ph idx="1"/>
          </p:nvPr>
        </p:nvPicPr>
        <p:blipFill rotWithShape="1">
          <a:blip r:embed="rId3">
            <a:extLst>
              <a:ext uri="{28A0092B-C50C-407E-A947-70E740481C1C}">
                <a14:useLocalDpi xmlns:a14="http://schemas.microsoft.com/office/drawing/2010/main" val="0"/>
              </a:ext>
            </a:extLst>
          </a:blip>
          <a:srcRect l="16784" t="20050" r="43976" b="14441"/>
          <a:stretch/>
        </p:blipFill>
        <p:spPr>
          <a:xfrm>
            <a:off x="0" y="1"/>
            <a:ext cx="9067800" cy="6858000"/>
          </a:xfrm>
        </p:spPr>
      </p:pic>
    </p:spTree>
    <p:extLst>
      <p:ext uri="{BB962C8B-B14F-4D97-AF65-F5344CB8AC3E}">
        <p14:creationId xmlns:p14="http://schemas.microsoft.com/office/powerpoint/2010/main" val="34050091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Management </a:t>
            </a:r>
            <a:r>
              <a:rPr lang="en-IN" dirty="0"/>
              <a:t> </a:t>
            </a:r>
          </a:p>
        </p:txBody>
      </p:sp>
      <p:sp>
        <p:nvSpPr>
          <p:cNvPr id="3" name="Content Placeholder 2"/>
          <p:cNvSpPr>
            <a:spLocks noGrp="1"/>
          </p:cNvSpPr>
          <p:nvPr>
            <p:ph idx="1"/>
          </p:nvPr>
        </p:nvSpPr>
        <p:spPr/>
        <p:txBody>
          <a:bodyPr>
            <a:normAutofit/>
          </a:bodyPr>
          <a:lstStyle/>
          <a:p>
            <a:r>
              <a:rPr lang="en-US" sz="2200" dirty="0" smtClean="0"/>
              <a:t>Symptomatic  </a:t>
            </a:r>
            <a:r>
              <a:rPr lang="en-US" sz="2200" dirty="0"/>
              <a:t>treatment of heart failure </a:t>
            </a:r>
            <a:endParaRPr lang="en-US" sz="2200" dirty="0" smtClean="0"/>
          </a:p>
          <a:p>
            <a:r>
              <a:rPr lang="en-US" sz="2200" dirty="0"/>
              <a:t>Anticoagulation is recommended in patients who have a thrombus</a:t>
            </a:r>
            <a:endParaRPr lang="en-US" sz="2200" dirty="0" smtClean="0"/>
          </a:p>
          <a:p>
            <a:r>
              <a:rPr lang="en-US" sz="2200" dirty="0"/>
              <a:t>surgery increases survival compared with medical </a:t>
            </a:r>
            <a:r>
              <a:rPr lang="en-US" sz="2200" dirty="0" smtClean="0"/>
              <a:t>treatment</a:t>
            </a:r>
          </a:p>
          <a:p>
            <a:r>
              <a:rPr lang="en-US" sz="2200" dirty="0"/>
              <a:t>Surgical  </a:t>
            </a:r>
            <a:r>
              <a:rPr lang="en-US" sz="2200" dirty="0" err="1"/>
              <a:t>endocardectomy</a:t>
            </a:r>
            <a:r>
              <a:rPr lang="en-US" sz="2200" dirty="0"/>
              <a:t> and valve repair/replacement</a:t>
            </a:r>
          </a:p>
          <a:p>
            <a:endParaRPr lang="en-IN" sz="2200" dirty="0"/>
          </a:p>
        </p:txBody>
      </p:sp>
    </p:spTree>
    <p:extLst>
      <p:ext uri="{BB962C8B-B14F-4D97-AF65-F5344CB8AC3E}">
        <p14:creationId xmlns:p14="http://schemas.microsoft.com/office/powerpoint/2010/main" val="42441816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US" sz="2200" dirty="0" smtClean="0"/>
              <a:t> surgery  not </a:t>
            </a:r>
            <a:r>
              <a:rPr lang="en-US" sz="2200" dirty="0"/>
              <a:t>suitable </a:t>
            </a:r>
            <a:r>
              <a:rPr lang="en-US" sz="2200" dirty="0" smtClean="0"/>
              <a:t>for</a:t>
            </a:r>
          </a:p>
          <a:p>
            <a:r>
              <a:rPr lang="en-US" sz="2200" dirty="0" smtClean="0"/>
              <a:t>End -Stage EMF  </a:t>
            </a:r>
          </a:p>
          <a:p>
            <a:r>
              <a:rPr lang="en-US" sz="2200" dirty="0" smtClean="0"/>
              <a:t>Clinical Signs Of Advanced Disease Such As Gross And Long-standing Ascites</a:t>
            </a:r>
          </a:p>
          <a:p>
            <a:r>
              <a:rPr lang="en-US" sz="2200" dirty="0" smtClean="0"/>
              <a:t>Chronic Pulmonary Thromboembolism</a:t>
            </a:r>
          </a:p>
          <a:p>
            <a:r>
              <a:rPr lang="en-US" sz="2200" dirty="0" smtClean="0"/>
              <a:t>Extensive </a:t>
            </a:r>
            <a:r>
              <a:rPr lang="en-US" sz="2200" dirty="0" err="1" smtClean="0"/>
              <a:t>Endocardial</a:t>
            </a:r>
            <a:r>
              <a:rPr lang="en-US" sz="2200" dirty="0" smtClean="0"/>
              <a:t> Fibrosis</a:t>
            </a:r>
          </a:p>
          <a:p>
            <a:r>
              <a:rPr lang="en-US" sz="2200" dirty="0" smtClean="0"/>
              <a:t>Right Ventricular Hypoplasia</a:t>
            </a:r>
          </a:p>
          <a:p>
            <a:r>
              <a:rPr lang="en-US" sz="2200" dirty="0" smtClean="0"/>
              <a:t>Extreme Cachexia.</a:t>
            </a:r>
            <a:endParaRPr lang="en-US" sz="2200" dirty="0"/>
          </a:p>
        </p:txBody>
      </p:sp>
    </p:spTree>
    <p:extLst>
      <p:ext uri="{BB962C8B-B14F-4D97-AF65-F5344CB8AC3E}">
        <p14:creationId xmlns:p14="http://schemas.microsoft.com/office/powerpoint/2010/main" val="27987977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sz="2200" dirty="0" smtClean="0"/>
              <a:t>Early postoperative </a:t>
            </a:r>
            <a:r>
              <a:rPr lang="en-US" sz="2200" dirty="0"/>
              <a:t>mortality may be up to 20%</a:t>
            </a:r>
          </a:p>
          <a:p>
            <a:r>
              <a:rPr lang="en-US" sz="2200" dirty="0" smtClean="0"/>
              <a:t>Variable rates </a:t>
            </a:r>
            <a:r>
              <a:rPr lang="en-US" sz="2200" dirty="0"/>
              <a:t>of recurrence after surgery</a:t>
            </a:r>
          </a:p>
          <a:p>
            <a:r>
              <a:rPr lang="en-US" sz="2200" dirty="0" smtClean="0"/>
              <a:t>Timely surgical </a:t>
            </a:r>
            <a:r>
              <a:rPr lang="en-US" sz="2200" dirty="0"/>
              <a:t>treatment still appears to be the only option to substantially improve outcomes at present. </a:t>
            </a:r>
            <a:endParaRPr lang="en-IN" sz="2200" dirty="0"/>
          </a:p>
          <a:p>
            <a:endParaRPr lang="en-IN" dirty="0"/>
          </a:p>
        </p:txBody>
      </p:sp>
    </p:spTree>
    <p:extLst>
      <p:ext uri="{BB962C8B-B14F-4D97-AF65-F5344CB8AC3E}">
        <p14:creationId xmlns:p14="http://schemas.microsoft.com/office/powerpoint/2010/main" val="1250472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200" dirty="0"/>
              <a:t>It is classified as a restrictive cardiomyopathy, with pathophysiology of restriction to diastolic filling associated with valve abnormalities, both caused by </a:t>
            </a:r>
            <a:r>
              <a:rPr lang="en-US" sz="2200" dirty="0" err="1"/>
              <a:t>endocardial</a:t>
            </a:r>
            <a:r>
              <a:rPr lang="en-US" sz="2200" dirty="0"/>
              <a:t> fibrosis. </a:t>
            </a:r>
            <a:endParaRPr lang="en-US" sz="2200" dirty="0" smtClean="0"/>
          </a:p>
          <a:p>
            <a:endParaRPr lang="en-US" sz="2200" dirty="0" smtClean="0"/>
          </a:p>
          <a:p>
            <a:endParaRPr lang="en-US" sz="2200" dirty="0"/>
          </a:p>
          <a:p>
            <a:endParaRPr lang="en-US" sz="2200" dirty="0"/>
          </a:p>
          <a:p>
            <a:r>
              <a:rPr lang="en-US" sz="2200" dirty="0" smtClean="0"/>
              <a:t>Typical </a:t>
            </a:r>
            <a:r>
              <a:rPr lang="en-US" sz="2200" dirty="0"/>
              <a:t>echocardiographic features </a:t>
            </a:r>
            <a:r>
              <a:rPr lang="en-US" sz="2200" dirty="0" smtClean="0"/>
              <a:t>– </a:t>
            </a:r>
          </a:p>
          <a:p>
            <a:pPr marL="0" indent="0">
              <a:buNone/>
            </a:pPr>
            <a:r>
              <a:rPr lang="en-US" sz="2200" dirty="0"/>
              <a:t> </a:t>
            </a:r>
            <a:r>
              <a:rPr lang="en-US" sz="2200" dirty="0" smtClean="0"/>
              <a:t>          - </a:t>
            </a:r>
            <a:r>
              <a:rPr lang="en-US" sz="2200" dirty="0" err="1" smtClean="0"/>
              <a:t>Endocardial</a:t>
            </a:r>
            <a:r>
              <a:rPr lang="en-US" sz="2200" dirty="0" smtClean="0"/>
              <a:t> thickening</a:t>
            </a:r>
          </a:p>
          <a:p>
            <a:pPr marL="0" indent="0">
              <a:buNone/>
            </a:pPr>
            <a:r>
              <a:rPr lang="en-US" sz="2200" dirty="0"/>
              <a:t> </a:t>
            </a:r>
            <a:r>
              <a:rPr lang="en-US" sz="2200" dirty="0" smtClean="0"/>
              <a:t>          - Severe </a:t>
            </a:r>
            <a:r>
              <a:rPr lang="en-US" sz="2200" dirty="0" err="1"/>
              <a:t>atrioventricular</a:t>
            </a:r>
            <a:r>
              <a:rPr lang="en-US" sz="2200" dirty="0"/>
              <a:t> (AV) valve </a:t>
            </a:r>
            <a:r>
              <a:rPr lang="en-US" sz="2200" dirty="0" smtClean="0"/>
              <a:t>regurgitation</a:t>
            </a:r>
          </a:p>
          <a:p>
            <a:pPr marL="0" indent="0">
              <a:buNone/>
            </a:pPr>
            <a:r>
              <a:rPr lang="en-US" sz="2200" dirty="0"/>
              <a:t> </a:t>
            </a:r>
            <a:r>
              <a:rPr lang="en-US" sz="2200" dirty="0" smtClean="0"/>
              <a:t>          - Aneurysmal atria</a:t>
            </a:r>
          </a:p>
          <a:p>
            <a:pPr marL="0" indent="0">
              <a:buNone/>
            </a:pPr>
            <a:r>
              <a:rPr lang="en-US" sz="2200" dirty="0"/>
              <a:t> </a:t>
            </a:r>
            <a:r>
              <a:rPr lang="en-US" sz="2200" dirty="0" smtClean="0"/>
              <a:t>          - Heart </a:t>
            </a:r>
            <a:r>
              <a:rPr lang="en-US" sz="2200" dirty="0"/>
              <a:t>distortion</a:t>
            </a:r>
            <a:endParaRPr lang="en-IN" sz="2200" dirty="0"/>
          </a:p>
        </p:txBody>
      </p:sp>
    </p:spTree>
    <p:extLst>
      <p:ext uri="{BB962C8B-B14F-4D97-AF65-F5344CB8AC3E}">
        <p14:creationId xmlns:p14="http://schemas.microsoft.com/office/powerpoint/2010/main" val="12350577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5389" t="19744" r="26249" b="5563"/>
          <a:stretch/>
        </p:blipFill>
        <p:spPr>
          <a:xfrm>
            <a:off x="381000" y="34636"/>
            <a:ext cx="8382000" cy="6594764"/>
          </a:xfrm>
        </p:spPr>
      </p:pic>
    </p:spTree>
    <p:extLst>
      <p:ext uri="{BB962C8B-B14F-4D97-AF65-F5344CB8AC3E}">
        <p14:creationId xmlns:p14="http://schemas.microsoft.com/office/powerpoint/2010/main" val="33811576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200" dirty="0"/>
              <a:t>46  patients with EMF underwent </a:t>
            </a:r>
            <a:r>
              <a:rPr lang="en-IN" sz="2200" dirty="0" err="1"/>
              <a:t>endocardiectomy</a:t>
            </a:r>
            <a:r>
              <a:rPr lang="en-IN" sz="2200" dirty="0"/>
              <a:t> and AV valve replacement  1981- 1984 </a:t>
            </a:r>
            <a:r>
              <a:rPr lang="en-IN" sz="2200" dirty="0" err="1"/>
              <a:t>Sree</a:t>
            </a:r>
            <a:r>
              <a:rPr lang="en-IN" sz="2200" dirty="0"/>
              <a:t> </a:t>
            </a:r>
            <a:r>
              <a:rPr lang="en-IN" sz="2200" dirty="0" err="1"/>
              <a:t>Chitra</a:t>
            </a:r>
            <a:r>
              <a:rPr lang="en-IN" sz="2200" dirty="0"/>
              <a:t> </a:t>
            </a:r>
            <a:r>
              <a:rPr lang="en-IN" sz="2200" dirty="0" err="1"/>
              <a:t>Tirunal</a:t>
            </a:r>
            <a:r>
              <a:rPr lang="en-IN" sz="2200" dirty="0"/>
              <a:t> </a:t>
            </a:r>
            <a:r>
              <a:rPr lang="en-IN" sz="2200" dirty="0" smtClean="0"/>
              <a:t>Institute</a:t>
            </a:r>
          </a:p>
          <a:p>
            <a:endParaRPr lang="en-IN" sz="2200" dirty="0"/>
          </a:p>
          <a:p>
            <a:r>
              <a:rPr lang="en-IN" sz="2200" dirty="0"/>
              <a:t>Six patients in NYHA </a:t>
            </a:r>
            <a:r>
              <a:rPr lang="en-IN" sz="2200" dirty="0" smtClean="0"/>
              <a:t>III  </a:t>
            </a:r>
            <a:r>
              <a:rPr lang="en-IN" sz="2200" dirty="0"/>
              <a:t>and 40 in Class </a:t>
            </a:r>
            <a:r>
              <a:rPr lang="en-IN" sz="2200" dirty="0" smtClean="0"/>
              <a:t>IV</a:t>
            </a:r>
          </a:p>
          <a:p>
            <a:endParaRPr lang="en-IN" sz="2200" dirty="0"/>
          </a:p>
          <a:p>
            <a:r>
              <a:rPr lang="en-IN" sz="2200" dirty="0" smtClean="0"/>
              <a:t>Operative  </a:t>
            </a:r>
            <a:r>
              <a:rPr lang="en-IN" sz="2200" dirty="0"/>
              <a:t>mortality within 30 days of the procedure  - 21.7% </a:t>
            </a:r>
          </a:p>
          <a:p>
            <a:r>
              <a:rPr lang="en-IN" sz="2200" dirty="0"/>
              <a:t>late mortality during the first two years </a:t>
            </a:r>
            <a:r>
              <a:rPr lang="en-IN" sz="2200" dirty="0" err="1"/>
              <a:t>postoperation</a:t>
            </a:r>
            <a:r>
              <a:rPr lang="en-IN" sz="2200" dirty="0"/>
              <a:t>  - 13%</a:t>
            </a:r>
          </a:p>
          <a:p>
            <a:r>
              <a:rPr lang="en-IN" sz="2200" dirty="0"/>
              <a:t>Survival inclusive of operative mortality at two years was 67% </a:t>
            </a:r>
          </a:p>
          <a:p>
            <a:endParaRPr lang="en-IN" sz="2200" dirty="0"/>
          </a:p>
        </p:txBody>
      </p:sp>
    </p:spTree>
    <p:extLst>
      <p:ext uri="{BB962C8B-B14F-4D97-AF65-F5344CB8AC3E}">
        <p14:creationId xmlns:p14="http://schemas.microsoft.com/office/powerpoint/2010/main" val="17894002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7490" t="19438" r="29003" b="16278"/>
          <a:stretch/>
        </p:blipFill>
        <p:spPr>
          <a:xfrm>
            <a:off x="457200" y="609600"/>
            <a:ext cx="8305800" cy="5410200"/>
          </a:xfrm>
        </p:spPr>
      </p:pic>
    </p:spTree>
    <p:extLst>
      <p:ext uri="{BB962C8B-B14F-4D97-AF65-F5344CB8AC3E}">
        <p14:creationId xmlns:p14="http://schemas.microsoft.com/office/powerpoint/2010/main" val="127194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533400"/>
            <a:ext cx="8229600" cy="5592763"/>
          </a:xfrm>
        </p:spPr>
        <p:txBody>
          <a:bodyPr>
            <a:noAutofit/>
          </a:bodyPr>
          <a:lstStyle/>
          <a:p>
            <a:r>
              <a:rPr lang="en-US" sz="2200" dirty="0"/>
              <a:t>Temporal correlates of this changing natural history are worth analyzing. </a:t>
            </a:r>
            <a:endParaRPr lang="en-US" sz="2200" dirty="0" smtClean="0"/>
          </a:p>
          <a:p>
            <a:r>
              <a:rPr lang="en-US" sz="2200" dirty="0" smtClean="0"/>
              <a:t>The </a:t>
            </a:r>
            <a:r>
              <a:rPr lang="en-US" sz="2200" dirty="0"/>
              <a:t>period noted in the natural history studies belong to the 30 year period of 1976 to </a:t>
            </a:r>
            <a:r>
              <a:rPr lang="en-US" sz="2200" dirty="0" smtClean="0"/>
              <a:t>2007</a:t>
            </a:r>
          </a:p>
          <a:p>
            <a:r>
              <a:rPr lang="en-US" sz="2200" dirty="0" smtClean="0"/>
              <a:t> </a:t>
            </a:r>
            <a:r>
              <a:rPr lang="en-US" sz="2200" dirty="0"/>
              <a:t>During the same period, Kerala witnessed substantial economic, nutritional and health </a:t>
            </a:r>
            <a:r>
              <a:rPr lang="en-US" sz="2200" dirty="0" smtClean="0"/>
              <a:t>transitions</a:t>
            </a:r>
            <a:endParaRPr lang="en-US" sz="2200" u="sng" baseline="30000" dirty="0"/>
          </a:p>
          <a:p>
            <a:r>
              <a:rPr lang="en-US" sz="2200" dirty="0" smtClean="0"/>
              <a:t> </a:t>
            </a:r>
            <a:r>
              <a:rPr lang="en-US" sz="2200" dirty="0"/>
              <a:t>Cassava and plantain are no longer the staple diet for the </a:t>
            </a:r>
            <a:r>
              <a:rPr lang="en-US" sz="2200" dirty="0" err="1"/>
              <a:t>Keralites</a:t>
            </a:r>
            <a:r>
              <a:rPr lang="en-US" sz="2200" dirty="0"/>
              <a:t>. </a:t>
            </a:r>
            <a:endParaRPr lang="en-US" sz="2200" dirty="0" smtClean="0"/>
          </a:p>
          <a:p>
            <a:r>
              <a:rPr lang="en-US" sz="2200" dirty="0" smtClean="0"/>
              <a:t>The </a:t>
            </a:r>
            <a:r>
              <a:rPr lang="en-US" sz="2200" dirty="0"/>
              <a:t>per capita calorie consumption increased from 1600 to 2100 Kcals. </a:t>
            </a:r>
            <a:endParaRPr lang="en-US" sz="2200" dirty="0" smtClean="0"/>
          </a:p>
          <a:p>
            <a:r>
              <a:rPr lang="en-US" sz="2200" dirty="0" smtClean="0"/>
              <a:t>The </a:t>
            </a:r>
            <a:r>
              <a:rPr lang="en-US" sz="2200" dirty="0"/>
              <a:t>nutritional deficiency disorders were replaced by those of </a:t>
            </a:r>
            <a:r>
              <a:rPr lang="en-US" sz="2200" dirty="0" err="1" smtClean="0"/>
              <a:t>overnutrition</a:t>
            </a:r>
            <a:r>
              <a:rPr lang="en-US" sz="2200" dirty="0" smtClean="0"/>
              <a:t>. </a:t>
            </a:r>
          </a:p>
          <a:p>
            <a:r>
              <a:rPr lang="en-US" sz="2200" dirty="0" smtClean="0"/>
              <a:t>Substantial  </a:t>
            </a:r>
            <a:r>
              <a:rPr lang="en-US" sz="2200" dirty="0"/>
              <a:t>decline in worm load per </a:t>
            </a:r>
            <a:r>
              <a:rPr lang="en-US" sz="2200" dirty="0" smtClean="0"/>
              <a:t>child</a:t>
            </a:r>
          </a:p>
          <a:p>
            <a:r>
              <a:rPr lang="en-US" sz="2200" dirty="0" smtClean="0"/>
              <a:t>Filarial </a:t>
            </a:r>
            <a:r>
              <a:rPr lang="en-US" sz="2200" dirty="0" err="1"/>
              <a:t>endemicity</a:t>
            </a:r>
            <a:r>
              <a:rPr lang="en-US" sz="2200" dirty="0"/>
              <a:t> continues to be little less, with rigorous governmental </a:t>
            </a:r>
            <a:r>
              <a:rPr lang="en-US" sz="2200" dirty="0" err="1"/>
              <a:t>programmes</a:t>
            </a:r>
            <a:r>
              <a:rPr lang="en-US" sz="2200" dirty="0"/>
              <a:t> initiated for its </a:t>
            </a:r>
            <a:r>
              <a:rPr lang="en-US" sz="2200" dirty="0" smtClean="0"/>
              <a:t>control</a:t>
            </a:r>
            <a:endParaRPr lang="en-US" sz="2200" u="sng" baseline="30000" dirty="0"/>
          </a:p>
          <a:p>
            <a:r>
              <a:rPr lang="en-US" sz="2200" dirty="0" smtClean="0"/>
              <a:t>Eosinophilia </a:t>
            </a:r>
            <a:r>
              <a:rPr lang="en-US" sz="2200" dirty="0"/>
              <a:t>in children is now uncommon</a:t>
            </a:r>
            <a:endParaRPr lang="en-IN" sz="2200" dirty="0"/>
          </a:p>
        </p:txBody>
      </p:sp>
    </p:spTree>
    <p:extLst>
      <p:ext uri="{BB962C8B-B14F-4D97-AF65-F5344CB8AC3E}">
        <p14:creationId xmlns:p14="http://schemas.microsoft.com/office/powerpoint/2010/main" val="1033114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IN" dirty="0"/>
          </a:p>
        </p:txBody>
      </p:sp>
      <p:sp>
        <p:nvSpPr>
          <p:cNvPr id="3" name="Content Placeholder 2"/>
          <p:cNvSpPr>
            <a:spLocks noGrp="1"/>
          </p:cNvSpPr>
          <p:nvPr>
            <p:ph idx="1"/>
          </p:nvPr>
        </p:nvSpPr>
        <p:spPr/>
        <p:txBody>
          <a:bodyPr>
            <a:normAutofit/>
          </a:bodyPr>
          <a:lstStyle/>
          <a:p>
            <a:pPr>
              <a:lnSpc>
                <a:spcPct val="150000"/>
              </a:lnSpc>
            </a:pPr>
            <a:r>
              <a:rPr lang="en-IN" sz="2200" dirty="0"/>
              <a:t>EMF presents great phenotypic variability </a:t>
            </a:r>
            <a:endParaRPr lang="en-IN" sz="2200" dirty="0" smtClean="0"/>
          </a:p>
          <a:p>
            <a:pPr>
              <a:lnSpc>
                <a:spcPct val="150000"/>
              </a:lnSpc>
            </a:pPr>
            <a:r>
              <a:rPr lang="en-IN" sz="2200" dirty="0" smtClean="0"/>
              <a:t>lesions </a:t>
            </a:r>
            <a:r>
              <a:rPr lang="en-IN" sz="2200" dirty="0"/>
              <a:t>varying from patchy </a:t>
            </a:r>
            <a:r>
              <a:rPr lang="en-IN" sz="2200" dirty="0" err="1"/>
              <a:t>endocardial</a:t>
            </a:r>
            <a:r>
              <a:rPr lang="en-IN" sz="2200" dirty="0"/>
              <a:t> thickening without any hemodynamic changes, to extensive mural and AV valve </a:t>
            </a:r>
            <a:r>
              <a:rPr lang="en-IN" sz="2200" dirty="0" err="1"/>
              <a:t>endocardial</a:t>
            </a:r>
            <a:r>
              <a:rPr lang="en-IN" sz="2200" dirty="0"/>
              <a:t> fibrosis with resulting structural and hemodynamic changes</a:t>
            </a:r>
            <a:r>
              <a:rPr lang="en-IN" sz="2200" dirty="0" smtClean="0"/>
              <a:t>.</a:t>
            </a:r>
          </a:p>
          <a:p>
            <a:pPr>
              <a:lnSpc>
                <a:spcPct val="150000"/>
              </a:lnSpc>
            </a:pPr>
            <a:r>
              <a:rPr lang="en-US" sz="2200" dirty="0"/>
              <a:t>Advanced forms of EMF have high morbidity and mortality, with death occurring due to progression to chronic heart failure or as a result of arrhythmia and </a:t>
            </a:r>
            <a:r>
              <a:rPr lang="en-US" sz="2200" dirty="0" smtClean="0"/>
              <a:t>thromboembolism</a:t>
            </a:r>
            <a:endParaRPr lang="en-IN" sz="2200" dirty="0" smtClean="0"/>
          </a:p>
        </p:txBody>
      </p:sp>
    </p:spTree>
    <p:extLst>
      <p:ext uri="{BB962C8B-B14F-4D97-AF65-F5344CB8AC3E}">
        <p14:creationId xmlns:p14="http://schemas.microsoft.com/office/powerpoint/2010/main" val="41516729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sz="2200" dirty="0"/>
              <a:t>Echocardiography  allows a confident noninvasive diagnosis of </a:t>
            </a:r>
            <a:r>
              <a:rPr lang="en-US" sz="2200" dirty="0" smtClean="0"/>
              <a:t>EMF</a:t>
            </a:r>
          </a:p>
          <a:p>
            <a:r>
              <a:rPr lang="en-US" sz="2200" dirty="0"/>
              <a:t>Typical echocardiographic features – </a:t>
            </a:r>
          </a:p>
          <a:p>
            <a:pPr marL="0" indent="0">
              <a:buNone/>
            </a:pPr>
            <a:r>
              <a:rPr lang="en-US" sz="2200" dirty="0"/>
              <a:t>       </a:t>
            </a:r>
            <a:r>
              <a:rPr lang="en-US" sz="2200" dirty="0" smtClean="0"/>
              <a:t>     -</a:t>
            </a:r>
            <a:r>
              <a:rPr lang="en-US" sz="2200" dirty="0" err="1" smtClean="0"/>
              <a:t>Endocardial</a:t>
            </a:r>
            <a:r>
              <a:rPr lang="en-US" sz="2200" dirty="0" smtClean="0"/>
              <a:t> </a:t>
            </a:r>
            <a:r>
              <a:rPr lang="en-US" sz="2200" dirty="0"/>
              <a:t>thickening</a:t>
            </a:r>
          </a:p>
          <a:p>
            <a:pPr marL="0" indent="0">
              <a:buNone/>
            </a:pPr>
            <a:r>
              <a:rPr lang="en-US" sz="2200" dirty="0"/>
              <a:t>           - Severe </a:t>
            </a:r>
            <a:r>
              <a:rPr lang="en-US" sz="2200" dirty="0" err="1"/>
              <a:t>atrioventricular</a:t>
            </a:r>
            <a:r>
              <a:rPr lang="en-US" sz="2200" dirty="0"/>
              <a:t> (AV) valve regurgitation</a:t>
            </a:r>
          </a:p>
          <a:p>
            <a:pPr marL="0" indent="0">
              <a:buNone/>
            </a:pPr>
            <a:r>
              <a:rPr lang="en-US" sz="2200" dirty="0"/>
              <a:t>           - Aneurysmal atria</a:t>
            </a:r>
          </a:p>
          <a:p>
            <a:pPr marL="0" indent="0">
              <a:buNone/>
            </a:pPr>
            <a:r>
              <a:rPr lang="en-US" sz="2200" dirty="0"/>
              <a:t>           - Heart distortion</a:t>
            </a:r>
            <a:endParaRPr lang="en-IN" sz="2200" dirty="0"/>
          </a:p>
          <a:p>
            <a:pPr marL="0" indent="0">
              <a:buNone/>
            </a:pPr>
            <a:endParaRPr lang="en-US" sz="2200" dirty="0"/>
          </a:p>
          <a:p>
            <a:r>
              <a:rPr lang="en-US" sz="2200" dirty="0"/>
              <a:t>Surgical techniques have been </a:t>
            </a:r>
            <a:r>
              <a:rPr lang="en-US" sz="2200" dirty="0" err="1"/>
              <a:t>progressing,but</a:t>
            </a:r>
            <a:r>
              <a:rPr lang="en-US" sz="2200" dirty="0"/>
              <a:t> outcomes are yet to be fully understood.</a:t>
            </a:r>
            <a:endParaRPr lang="en-IN" sz="2200" dirty="0"/>
          </a:p>
          <a:p>
            <a:endParaRPr lang="en-IN" dirty="0"/>
          </a:p>
        </p:txBody>
      </p:sp>
    </p:spTree>
    <p:extLst>
      <p:ext uri="{BB962C8B-B14F-4D97-AF65-F5344CB8AC3E}">
        <p14:creationId xmlns:p14="http://schemas.microsoft.com/office/powerpoint/2010/main" val="2242479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en-IN" dirty="0"/>
          </a:p>
        </p:txBody>
      </p:sp>
      <p:sp>
        <p:nvSpPr>
          <p:cNvPr id="3" name="Content Placeholder 2"/>
          <p:cNvSpPr>
            <a:spLocks noGrp="1"/>
          </p:cNvSpPr>
          <p:nvPr>
            <p:ph idx="1"/>
          </p:nvPr>
        </p:nvSpPr>
        <p:spPr/>
        <p:txBody>
          <a:bodyPr>
            <a:normAutofit/>
          </a:bodyPr>
          <a:lstStyle/>
          <a:p>
            <a:r>
              <a:rPr lang="en-US" sz="2200" dirty="0" smtClean="0"/>
              <a:t>EMF also known as</a:t>
            </a:r>
          </a:p>
          <a:p>
            <a:endParaRPr lang="en-US" sz="2200" dirty="0" smtClean="0"/>
          </a:p>
          <a:p>
            <a:endParaRPr lang="en-US" sz="2200" dirty="0"/>
          </a:p>
          <a:p>
            <a:endParaRPr lang="en-US" sz="2200" dirty="0"/>
          </a:p>
          <a:p>
            <a:r>
              <a:rPr lang="en-US" sz="2200" dirty="0" err="1" smtClean="0"/>
              <a:t>Harveys</a:t>
            </a:r>
            <a:r>
              <a:rPr lang="en-US" sz="2200" dirty="0" smtClean="0"/>
              <a:t> disease</a:t>
            </a:r>
          </a:p>
          <a:p>
            <a:r>
              <a:rPr lang="en-US" sz="2200" dirty="0" smtClean="0"/>
              <a:t>Cassava disease</a:t>
            </a:r>
          </a:p>
          <a:p>
            <a:r>
              <a:rPr lang="en-US" sz="2200" dirty="0" smtClean="0"/>
              <a:t>Davies disease</a:t>
            </a:r>
          </a:p>
          <a:p>
            <a:r>
              <a:rPr lang="en-US" sz="2200" dirty="0" smtClean="0"/>
              <a:t>Temperate restrictive cardiomyopathy</a:t>
            </a:r>
            <a:endParaRPr lang="en-IN" sz="2200" dirty="0"/>
          </a:p>
        </p:txBody>
      </p:sp>
    </p:spTree>
    <p:extLst>
      <p:ext uri="{BB962C8B-B14F-4D97-AF65-F5344CB8AC3E}">
        <p14:creationId xmlns:p14="http://schemas.microsoft.com/office/powerpoint/2010/main" val="33219599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200" dirty="0" smtClean="0"/>
              <a:t>Which of the following is not a characteristic echo feature of EMF</a:t>
            </a:r>
          </a:p>
          <a:p>
            <a:endParaRPr lang="en-US" sz="2200" dirty="0" smtClean="0"/>
          </a:p>
          <a:p>
            <a:endParaRPr lang="en-US" sz="2200" dirty="0"/>
          </a:p>
          <a:p>
            <a:endParaRPr lang="en-US" sz="2200" dirty="0"/>
          </a:p>
          <a:p>
            <a:pPr marL="0" indent="0">
              <a:buNone/>
            </a:pPr>
            <a:r>
              <a:rPr lang="en-US" sz="2200" dirty="0" err="1"/>
              <a:t>Endocardial</a:t>
            </a:r>
            <a:r>
              <a:rPr lang="en-US" sz="2200" dirty="0"/>
              <a:t> thickening</a:t>
            </a:r>
          </a:p>
          <a:p>
            <a:pPr marL="0" indent="0">
              <a:buNone/>
            </a:pPr>
            <a:r>
              <a:rPr lang="en-US" sz="2200" dirty="0" smtClean="0"/>
              <a:t>Severe </a:t>
            </a:r>
            <a:r>
              <a:rPr lang="en-US" sz="2200" dirty="0" err="1"/>
              <a:t>atrioventricular</a:t>
            </a:r>
            <a:r>
              <a:rPr lang="en-US" sz="2200" dirty="0"/>
              <a:t> (AV) valve regurgitation</a:t>
            </a:r>
          </a:p>
          <a:p>
            <a:pPr marL="0" indent="0">
              <a:buNone/>
            </a:pPr>
            <a:r>
              <a:rPr lang="en-US" sz="2200" dirty="0" smtClean="0"/>
              <a:t>Aneurysmal </a:t>
            </a:r>
            <a:r>
              <a:rPr lang="en-US" sz="2200" dirty="0"/>
              <a:t>atria</a:t>
            </a:r>
          </a:p>
          <a:p>
            <a:pPr marL="0" indent="0">
              <a:buNone/>
            </a:pPr>
            <a:r>
              <a:rPr lang="en-US" sz="2200" dirty="0" smtClean="0"/>
              <a:t>Dilated ventricle</a:t>
            </a:r>
            <a:endParaRPr lang="en-IN" sz="2200" dirty="0"/>
          </a:p>
          <a:p>
            <a:endParaRPr lang="en-IN" sz="2200" dirty="0"/>
          </a:p>
        </p:txBody>
      </p:sp>
    </p:spTree>
    <p:extLst>
      <p:ext uri="{BB962C8B-B14F-4D97-AF65-F5344CB8AC3E}">
        <p14:creationId xmlns:p14="http://schemas.microsoft.com/office/powerpoint/2010/main" val="16403369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200" dirty="0" smtClean="0"/>
              <a:t>Prevalence of biventricular EMF in study from </a:t>
            </a:r>
            <a:r>
              <a:rPr lang="en-US" sz="2200" dirty="0" err="1" smtClean="0"/>
              <a:t>mozambique</a:t>
            </a:r>
            <a:endParaRPr lang="en-US" sz="2200" dirty="0" smtClean="0"/>
          </a:p>
          <a:p>
            <a:endParaRPr lang="en-US" sz="2200" dirty="0" smtClean="0"/>
          </a:p>
          <a:p>
            <a:endParaRPr lang="en-US" sz="2200" dirty="0"/>
          </a:p>
          <a:p>
            <a:r>
              <a:rPr lang="en-US" sz="2200" dirty="0" smtClean="0"/>
              <a:t>40%</a:t>
            </a:r>
          </a:p>
          <a:p>
            <a:r>
              <a:rPr lang="en-US" sz="2200" dirty="0" smtClean="0"/>
              <a:t>70%</a:t>
            </a:r>
          </a:p>
          <a:p>
            <a:r>
              <a:rPr lang="en-US" sz="2200" dirty="0" smtClean="0"/>
              <a:t>55%</a:t>
            </a:r>
          </a:p>
          <a:p>
            <a:r>
              <a:rPr lang="en-US" sz="2200" dirty="0" smtClean="0"/>
              <a:t>20%</a:t>
            </a:r>
            <a:endParaRPr lang="en-IN" sz="2200" dirty="0"/>
          </a:p>
        </p:txBody>
      </p:sp>
    </p:spTree>
    <p:extLst>
      <p:ext uri="{BB962C8B-B14F-4D97-AF65-F5344CB8AC3E}">
        <p14:creationId xmlns:p14="http://schemas.microsoft.com/office/powerpoint/2010/main" val="2288323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US" sz="2000" dirty="0" smtClean="0"/>
              <a:t>Which of the following </a:t>
            </a:r>
            <a:r>
              <a:rPr lang="en-US" sz="2000" dirty="0" err="1" smtClean="0"/>
              <a:t>doesnot</a:t>
            </a:r>
            <a:r>
              <a:rPr lang="en-US" sz="2000" dirty="0" smtClean="0"/>
              <a:t> indicate activity of EMF</a:t>
            </a:r>
          </a:p>
          <a:p>
            <a:pPr marL="0" indent="0">
              <a:buNone/>
            </a:pPr>
            <a:endParaRPr lang="en-US" sz="2000" dirty="0"/>
          </a:p>
          <a:p>
            <a:pPr marL="0" indent="0">
              <a:buNone/>
            </a:pPr>
            <a:endParaRPr lang="en-US" sz="2000" dirty="0" smtClean="0"/>
          </a:p>
          <a:p>
            <a:pPr marL="0" indent="0">
              <a:buNone/>
            </a:pPr>
            <a:endParaRPr lang="en-US" sz="2000" dirty="0" smtClean="0"/>
          </a:p>
          <a:p>
            <a:pPr marL="571500" indent="-571500">
              <a:buAutoNum type="romanLcParenR"/>
            </a:pPr>
            <a:r>
              <a:rPr lang="en-US" sz="2000" dirty="0" smtClean="0"/>
              <a:t>Unexplained  </a:t>
            </a:r>
            <a:r>
              <a:rPr lang="en-US" sz="2000" dirty="0"/>
              <a:t>fever, recurrent facial edema, </a:t>
            </a:r>
            <a:r>
              <a:rPr lang="en-US" sz="2000" dirty="0" err="1"/>
              <a:t>urticaria</a:t>
            </a:r>
            <a:r>
              <a:rPr lang="en-US" sz="2000" dirty="0"/>
              <a:t> or asthma-like episodes</a:t>
            </a:r>
          </a:p>
          <a:p>
            <a:pPr marL="571500" indent="-571500">
              <a:buAutoNum type="romanLcParenR"/>
            </a:pPr>
            <a:r>
              <a:rPr lang="en-US" sz="2000" dirty="0" smtClean="0"/>
              <a:t>Ventricular  </a:t>
            </a:r>
            <a:r>
              <a:rPr lang="en-US" sz="2000" dirty="0"/>
              <a:t>thrombi </a:t>
            </a:r>
            <a:r>
              <a:rPr lang="en-US" sz="2000" dirty="0" smtClean="0"/>
              <a:t> </a:t>
            </a:r>
            <a:r>
              <a:rPr lang="en-US" sz="2000" dirty="0"/>
              <a:t>attributable to severe myocardial dysfunction</a:t>
            </a:r>
          </a:p>
          <a:p>
            <a:pPr marL="571500" indent="-571500">
              <a:buAutoNum type="romanLcParenR"/>
            </a:pPr>
            <a:r>
              <a:rPr lang="en-US" sz="2000" dirty="0"/>
              <a:t>Evidence  of </a:t>
            </a:r>
            <a:r>
              <a:rPr lang="en-US" sz="2000" dirty="0" err="1"/>
              <a:t>pancarditis</a:t>
            </a:r>
            <a:r>
              <a:rPr lang="en-US" sz="2000" dirty="0"/>
              <a:t> with acute heart failure</a:t>
            </a:r>
          </a:p>
          <a:p>
            <a:pPr marL="571500" indent="-571500">
              <a:buAutoNum type="romanLcParenR"/>
            </a:pPr>
            <a:r>
              <a:rPr lang="en-US" sz="2000" dirty="0"/>
              <a:t>Increased  C-Reactive Protein and/or erythrocyte sedimentation rate</a:t>
            </a:r>
            <a:endParaRPr lang="en-IN" sz="2000" dirty="0"/>
          </a:p>
          <a:p>
            <a:endParaRPr lang="en-IN" sz="2000" dirty="0"/>
          </a:p>
        </p:txBody>
      </p:sp>
    </p:spTree>
    <p:extLst>
      <p:ext uri="{BB962C8B-B14F-4D97-AF65-F5344CB8AC3E}">
        <p14:creationId xmlns:p14="http://schemas.microsoft.com/office/powerpoint/2010/main" val="255522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t>
            </a:r>
            <a:endParaRPr lang="en-US" dirty="0"/>
          </a:p>
        </p:txBody>
      </p:sp>
      <p:sp>
        <p:nvSpPr>
          <p:cNvPr id="3" name="Content Placeholder 2"/>
          <p:cNvSpPr>
            <a:spLocks noGrp="1"/>
          </p:cNvSpPr>
          <p:nvPr>
            <p:ph idx="1"/>
          </p:nvPr>
        </p:nvSpPr>
        <p:spPr/>
        <p:txBody>
          <a:bodyPr>
            <a:normAutofit/>
          </a:bodyPr>
          <a:lstStyle/>
          <a:p>
            <a:r>
              <a:rPr lang="en-US" sz="2200" dirty="0" smtClean="0"/>
              <a:t>1946 - </a:t>
            </a:r>
            <a:r>
              <a:rPr lang="en-US" sz="2200" dirty="0" err="1" smtClean="0"/>
              <a:t>Bedform</a:t>
            </a:r>
            <a:r>
              <a:rPr lang="en-US" sz="2200" dirty="0" smtClean="0"/>
              <a:t> and </a:t>
            </a:r>
            <a:r>
              <a:rPr lang="en-US" sz="2200" dirty="0" err="1" smtClean="0"/>
              <a:t>Konstam</a:t>
            </a:r>
            <a:r>
              <a:rPr lang="en-US" sz="2200" dirty="0" smtClean="0"/>
              <a:t> published findings from post mortem analysis of 40 west African soldiers - World War II</a:t>
            </a:r>
          </a:p>
          <a:p>
            <a:endParaRPr lang="en-US" sz="2200" dirty="0" smtClean="0"/>
          </a:p>
          <a:p>
            <a:r>
              <a:rPr lang="en-US" sz="2200" dirty="0" smtClean="0"/>
              <a:t>Heart Failure of </a:t>
            </a:r>
            <a:r>
              <a:rPr lang="en-US" sz="2200" dirty="0" err="1" smtClean="0"/>
              <a:t>Unkown</a:t>
            </a:r>
            <a:r>
              <a:rPr lang="en-US" sz="2200" dirty="0" smtClean="0"/>
              <a:t> Origin in Africans - The British Heart Journal.</a:t>
            </a:r>
          </a:p>
          <a:p>
            <a:endParaRPr lang="en-US" sz="2200" dirty="0" smtClean="0"/>
          </a:p>
          <a:p>
            <a:r>
              <a:rPr lang="en-US" sz="2200" dirty="0" smtClean="0"/>
              <a:t> 1948- Jack N.P. Davies identified </a:t>
            </a:r>
            <a:r>
              <a:rPr lang="en-US" sz="2200" dirty="0" err="1" smtClean="0"/>
              <a:t>Endomyocardial</a:t>
            </a:r>
            <a:r>
              <a:rPr lang="en-US" sz="2200" dirty="0" smtClean="0"/>
              <a:t> fibrosis and coined the word after studying the condition in Uganda</a:t>
            </a:r>
          </a:p>
          <a:p>
            <a:endParaRPr lang="en-US" sz="2200"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200" dirty="0" smtClean="0"/>
              <a:t>Which of the following is not included in major criteria for EMF</a:t>
            </a:r>
          </a:p>
          <a:p>
            <a:endParaRPr lang="en-US" sz="2200" dirty="0"/>
          </a:p>
          <a:p>
            <a:endParaRPr lang="en-US" sz="2200" dirty="0" smtClean="0"/>
          </a:p>
          <a:p>
            <a:endParaRPr lang="en-US" sz="2200" dirty="0" smtClean="0"/>
          </a:p>
          <a:p>
            <a:r>
              <a:rPr lang="en-US" sz="2200" dirty="0" smtClean="0"/>
              <a:t> </a:t>
            </a:r>
            <a:r>
              <a:rPr lang="en-US" sz="2200" dirty="0" err="1"/>
              <a:t>Endocardial</a:t>
            </a:r>
            <a:r>
              <a:rPr lang="en-US" sz="2200" dirty="0"/>
              <a:t> plaque of </a:t>
            </a:r>
            <a:r>
              <a:rPr lang="en-US" sz="2200" dirty="0" smtClean="0"/>
              <a:t>thickening </a:t>
            </a:r>
            <a:r>
              <a:rPr lang="en-US" sz="2200" dirty="0"/>
              <a:t>greater than </a:t>
            </a:r>
            <a:r>
              <a:rPr lang="en-US" sz="2200" dirty="0" smtClean="0"/>
              <a:t>2mm</a:t>
            </a:r>
            <a:endParaRPr lang="en-US" sz="2200" dirty="0"/>
          </a:p>
          <a:p>
            <a:r>
              <a:rPr lang="en-US" sz="2200" dirty="0" smtClean="0"/>
              <a:t>  </a:t>
            </a:r>
            <a:r>
              <a:rPr lang="en-US" sz="2200" dirty="0"/>
              <a:t>Patchy </a:t>
            </a:r>
            <a:r>
              <a:rPr lang="en-US" sz="2200" dirty="0" err="1"/>
              <a:t>endocardial</a:t>
            </a:r>
            <a:r>
              <a:rPr lang="en-US" sz="2200" dirty="0"/>
              <a:t> thickening in two or more ventricular </a:t>
            </a:r>
            <a:r>
              <a:rPr lang="en-US" sz="2200" dirty="0" smtClean="0"/>
              <a:t>walls</a:t>
            </a:r>
          </a:p>
          <a:p>
            <a:r>
              <a:rPr lang="en-US" sz="2200" dirty="0" smtClean="0"/>
              <a:t>  </a:t>
            </a:r>
            <a:r>
              <a:rPr lang="en-US" sz="2200" dirty="0"/>
              <a:t>Obliteration </a:t>
            </a:r>
            <a:r>
              <a:rPr lang="en-US" sz="2200" dirty="0" smtClean="0"/>
              <a:t>of LV/ RV apex</a:t>
            </a:r>
          </a:p>
          <a:p>
            <a:r>
              <a:rPr lang="en-US" sz="2200" dirty="0" smtClean="0"/>
              <a:t>Retraction of LV apex</a:t>
            </a:r>
          </a:p>
          <a:p>
            <a:endParaRPr lang="en-IN" dirty="0"/>
          </a:p>
        </p:txBody>
      </p:sp>
    </p:spTree>
    <p:extLst>
      <p:ext uri="{BB962C8B-B14F-4D97-AF65-F5344CB8AC3E}">
        <p14:creationId xmlns:p14="http://schemas.microsoft.com/office/powerpoint/2010/main" val="19689167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smtClean="0"/>
              <a:t>                     Thank you</a:t>
            </a:r>
            <a:endParaRPr lang="en-IN" dirty="0"/>
          </a:p>
        </p:txBody>
      </p:sp>
    </p:spTree>
    <p:extLst>
      <p:ext uri="{BB962C8B-B14F-4D97-AF65-F5344CB8AC3E}">
        <p14:creationId xmlns:p14="http://schemas.microsoft.com/office/powerpoint/2010/main" val="1879813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200" dirty="0" smtClean="0"/>
              <a:t>JD Ball- joined Christian Medial College Vellore in India and identified the pathological specimens at autopsy which he shipped to Davies for </a:t>
            </a:r>
            <a:r>
              <a:rPr lang="en-US" sz="2200" dirty="0" err="1" smtClean="0"/>
              <a:t>confirmation</a:t>
            </a:r>
            <a:r>
              <a:rPr lang="en-US" sz="2200" dirty="0" err="1" smtClean="0">
                <a:sym typeface="Wingdings" pitchFamily="2" charset="2"/>
              </a:rPr>
              <a:t></a:t>
            </a:r>
            <a:r>
              <a:rPr lang="en-US" sz="2200" dirty="0" err="1" smtClean="0"/>
              <a:t>reported</a:t>
            </a:r>
            <a:r>
              <a:rPr lang="en-US" sz="2200" dirty="0" smtClean="0"/>
              <a:t> from India for the first .</a:t>
            </a:r>
          </a:p>
          <a:p>
            <a:endParaRPr lang="en-US" sz="2200" dirty="0" smtClean="0"/>
          </a:p>
          <a:p>
            <a:r>
              <a:rPr lang="en-US" sz="2200" dirty="0" smtClean="0"/>
              <a:t>1954 : Davies -  classical  pathological features  and its distribution in Africa.</a:t>
            </a:r>
          </a:p>
          <a:p>
            <a:pPr>
              <a:buNone/>
            </a:pPr>
            <a:r>
              <a:rPr lang="en-US" sz="2200" dirty="0" smtClean="0"/>
              <a:t>                  Right and left ventricular </a:t>
            </a:r>
            <a:r>
              <a:rPr lang="en-US" sz="2200" dirty="0" err="1" smtClean="0"/>
              <a:t>endocardial</a:t>
            </a:r>
            <a:r>
              <a:rPr lang="en-US" sz="2200" dirty="0" smtClean="0"/>
              <a:t> fibrosis, affecting the apex and inflow region with </a:t>
            </a:r>
            <a:r>
              <a:rPr lang="en-US" sz="2200" dirty="0" err="1" smtClean="0"/>
              <a:t>atrioventricular</a:t>
            </a:r>
            <a:r>
              <a:rPr lang="en-US" sz="2200" dirty="0" smtClean="0"/>
              <a:t> valve regurgitations - </a:t>
            </a:r>
            <a:r>
              <a:rPr lang="en-US" sz="2200" b="1" dirty="0" smtClean="0"/>
              <a:t>Davies’ disease</a:t>
            </a:r>
            <a:endParaRPr lang="en-US" sz="22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3334</TotalTime>
  <Words>3034</Words>
  <Application>Microsoft Office PowerPoint</Application>
  <PresentationFormat>On-screen Show (4:3)</PresentationFormat>
  <Paragraphs>476</Paragraphs>
  <Slides>81</Slides>
  <Notes>34</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ENDOMYOCARDIAL FIBROSIS  </vt:lpstr>
      <vt:lpstr>References </vt:lpstr>
      <vt:lpstr>PowerPoint Presentation</vt:lpstr>
      <vt:lpstr>PowerPoint Presentation</vt:lpstr>
      <vt:lpstr>Outline </vt:lpstr>
      <vt:lpstr>PowerPoint Presentation</vt:lpstr>
      <vt:lpstr>PowerPoint Presentation</vt:lpstr>
      <vt:lpstr>History </vt:lpstr>
      <vt:lpstr>PowerPoint Presentation</vt:lpstr>
      <vt:lpstr>PowerPoint Presentation</vt:lpstr>
      <vt:lpstr>EPIDEMIOLOGY</vt:lpstr>
      <vt:lpstr>Geographical  distribution  within 15 degrees on either side of the equator</vt:lpstr>
      <vt:lpstr>PowerPoint Presentation</vt:lpstr>
      <vt:lpstr>PowerPoint Presentation</vt:lpstr>
      <vt:lpstr>PowerPoint Presentation</vt:lpstr>
      <vt:lpstr>PowerPoint Presentation</vt:lpstr>
      <vt:lpstr>PowerPoint Presentation</vt:lpstr>
      <vt:lpstr>Pathogenesis</vt:lpstr>
      <vt:lpstr>Eosinophilia</vt:lpstr>
      <vt:lpstr>eosinophil–mast cell–fibroblast cross-talk</vt:lpstr>
      <vt:lpstr>Infectious Disease</vt:lpstr>
      <vt:lpstr>PowerPoint Presentation</vt:lpstr>
      <vt:lpstr>Environmental Factors, Dietary Factors, and Toxins </vt:lpstr>
      <vt:lpstr>PowerPoint Presentation</vt:lpstr>
      <vt:lpstr>Genetic susceptibility</vt:lpstr>
      <vt:lpstr>Pathology</vt:lpstr>
      <vt:lpstr>PowerPoint Presentation</vt:lpstr>
      <vt:lpstr>PowerPoint Presentation</vt:lpstr>
      <vt:lpstr>PowerPoint Presentation</vt:lpstr>
      <vt:lpstr>PowerPoint Presentation</vt:lpstr>
      <vt:lpstr>Natural History and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X-ray</vt:lpstr>
      <vt:lpstr>Cardiac catheterization</vt:lpstr>
      <vt:lpstr>PowerPoint Presentation</vt:lpstr>
      <vt:lpstr> Angiography  Characteristic obliteration of the apex of the involved ventricle(s) with varying degree of AV valve regurgitation   </vt:lpstr>
      <vt:lpstr>PowerPoint Presentation</vt:lpstr>
      <vt:lpstr>PowerPoint Presentation</vt:lpstr>
      <vt:lpstr>PowerPoint Presentation</vt:lpstr>
      <vt:lpstr>PowerPoint Presentation</vt:lpstr>
      <vt:lpstr>Cardiac MRI</vt:lpstr>
      <vt:lpstr>PowerPoint Presentation</vt:lpstr>
      <vt:lpstr>PowerPoint Presentation</vt:lpstr>
      <vt:lpstr>PowerPoint Presentation</vt:lpstr>
      <vt:lpstr>PowerPoint Presentation</vt:lpstr>
      <vt:lpstr>Management  </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MCQ</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192</cp:revision>
  <dcterms:created xsi:type="dcterms:W3CDTF">2024-06-18T15:06:52Z</dcterms:created>
  <dcterms:modified xsi:type="dcterms:W3CDTF">2024-07-09T02:26:35Z</dcterms:modified>
</cp:coreProperties>
</file>